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sldIdLst>
    <p:sldId id="256" r:id="rId2"/>
    <p:sldId id="258" r:id="rId3"/>
    <p:sldId id="517" r:id="rId4"/>
    <p:sldId id="550" r:id="rId5"/>
    <p:sldId id="530" r:id="rId6"/>
    <p:sldId id="296" r:id="rId7"/>
    <p:sldId id="515" r:id="rId8"/>
    <p:sldId id="475" r:id="rId9"/>
    <p:sldId id="432" r:id="rId10"/>
    <p:sldId id="477" r:id="rId11"/>
    <p:sldId id="508" r:id="rId12"/>
    <p:sldId id="509" r:id="rId13"/>
    <p:sldId id="510" r:id="rId14"/>
    <p:sldId id="511" r:id="rId15"/>
    <p:sldId id="529" r:id="rId16"/>
    <p:sldId id="503" r:id="rId17"/>
    <p:sldId id="504" r:id="rId18"/>
    <p:sldId id="505" r:id="rId19"/>
    <p:sldId id="507" r:id="rId20"/>
    <p:sldId id="513" r:id="rId21"/>
    <p:sldId id="490" r:id="rId22"/>
    <p:sldId id="307" r:id="rId23"/>
    <p:sldId id="309" r:id="rId24"/>
    <p:sldId id="310" r:id="rId25"/>
    <p:sldId id="547" r:id="rId26"/>
    <p:sldId id="382" r:id="rId27"/>
    <p:sldId id="546" r:id="rId28"/>
    <p:sldId id="321" r:id="rId29"/>
    <p:sldId id="446" r:id="rId30"/>
    <p:sldId id="322" r:id="rId31"/>
    <p:sldId id="369" r:id="rId32"/>
    <p:sldId id="345" r:id="rId33"/>
    <p:sldId id="500" r:id="rId34"/>
    <p:sldId id="462" r:id="rId35"/>
    <p:sldId id="269" r:id="rId36"/>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2"/>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2"/>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2"/>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2"/>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2"/>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b="1" kern="1200">
        <a:solidFill>
          <a:schemeClr val="tx2"/>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b="1" kern="1200">
        <a:solidFill>
          <a:schemeClr val="tx2"/>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b="1" kern="1200">
        <a:solidFill>
          <a:schemeClr val="tx2"/>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b="1" kern="1200">
        <a:solidFill>
          <a:schemeClr val="tx2"/>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FFF66"/>
    <a:srgbClr val="F8F8F8"/>
    <a:srgbClr val="000066"/>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autoAdjust="0"/>
    <p:restoredTop sz="94709" autoAdjust="0"/>
  </p:normalViewPr>
  <p:slideViewPr>
    <p:cSldViewPr>
      <p:cViewPr varScale="1">
        <p:scale>
          <a:sx n="107" d="100"/>
          <a:sy n="107" d="100"/>
        </p:scale>
        <p:origin x="11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A586291E-3D96-59CF-9C24-3F9AC4710B7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base" hangingPunct="1">
              <a:defRPr sz="1200" b="0">
                <a:solidFill>
                  <a:schemeClr val="tx1"/>
                </a:solidFill>
              </a:defRPr>
            </a:lvl1pPr>
          </a:lstStyle>
          <a:p>
            <a:pPr>
              <a:defRPr/>
            </a:pPr>
            <a:endParaRPr lang="zh-CN" altLang="en-US"/>
          </a:p>
        </p:txBody>
      </p:sp>
      <p:sp>
        <p:nvSpPr>
          <p:cNvPr id="216067" name="Rectangle 3">
            <a:extLst>
              <a:ext uri="{FF2B5EF4-FFF2-40B4-BE49-F238E27FC236}">
                <a16:creationId xmlns:a16="http://schemas.microsoft.com/office/drawing/2014/main" id="{E5BCF94F-1B08-9106-714E-983BB4EC2B04}"/>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defRPr sz="1200" b="0">
                <a:solidFill>
                  <a:schemeClr val="tx1"/>
                </a:solidFill>
              </a:defRPr>
            </a:lvl1pPr>
          </a:lstStyle>
          <a:p>
            <a:pPr>
              <a:defRPr/>
            </a:pPr>
            <a:endParaRPr lang="en-US" altLang="zh-CN"/>
          </a:p>
        </p:txBody>
      </p:sp>
      <p:sp>
        <p:nvSpPr>
          <p:cNvPr id="3076" name="Rectangle 4">
            <a:extLst>
              <a:ext uri="{FF2B5EF4-FFF2-40B4-BE49-F238E27FC236}">
                <a16:creationId xmlns:a16="http://schemas.microsoft.com/office/drawing/2014/main" id="{E51D29F8-8E20-88A6-8489-CE897847F7A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9" name="Rectangle 5">
            <a:extLst>
              <a:ext uri="{FF2B5EF4-FFF2-40B4-BE49-F238E27FC236}">
                <a16:creationId xmlns:a16="http://schemas.microsoft.com/office/drawing/2014/main" id="{8855104D-7355-4F90-FF53-982205F2553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16070" name="Rectangle 6">
            <a:extLst>
              <a:ext uri="{FF2B5EF4-FFF2-40B4-BE49-F238E27FC236}">
                <a16:creationId xmlns:a16="http://schemas.microsoft.com/office/drawing/2014/main" id="{807BE52F-827A-EFCD-5C4B-4E417BCB6987}"/>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defRPr sz="1200" b="0">
                <a:solidFill>
                  <a:schemeClr val="tx1"/>
                </a:solidFill>
              </a:defRPr>
            </a:lvl1pPr>
          </a:lstStyle>
          <a:p>
            <a:pPr>
              <a:defRPr/>
            </a:pPr>
            <a:endParaRPr lang="en-US" altLang="zh-CN"/>
          </a:p>
        </p:txBody>
      </p:sp>
      <p:sp>
        <p:nvSpPr>
          <p:cNvPr id="216071" name="Rectangle 7">
            <a:extLst>
              <a:ext uri="{FF2B5EF4-FFF2-40B4-BE49-F238E27FC236}">
                <a16:creationId xmlns:a16="http://schemas.microsoft.com/office/drawing/2014/main" id="{76076006-3065-11F1-361C-A935FB5E38F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fontAlgn="base" hangingPunct="1">
              <a:defRPr sz="1200" b="0">
                <a:solidFill>
                  <a:schemeClr val="tx1"/>
                </a:solidFill>
              </a:defRPr>
            </a:lvl1pPr>
          </a:lstStyle>
          <a:p>
            <a:pPr>
              <a:defRPr/>
            </a:pPr>
            <a:fld id="{64FA0764-5487-42C3-80CF-A69ACFCB747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60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7086600" cy="14478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61988" y="1905000"/>
            <a:ext cx="7772400" cy="41148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8">
            <a:extLst>
              <a:ext uri="{FF2B5EF4-FFF2-40B4-BE49-F238E27FC236}">
                <a16:creationId xmlns:a16="http://schemas.microsoft.com/office/drawing/2014/main" id="{3A3DE465-2830-ABFA-AEA8-DCC9C1AFBB65}"/>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5" name="Rectangle 1039">
            <a:extLst>
              <a:ext uri="{FF2B5EF4-FFF2-40B4-BE49-F238E27FC236}">
                <a16:creationId xmlns:a16="http://schemas.microsoft.com/office/drawing/2014/main" id="{8A8A9012-3667-99A8-9776-82530C6B03E0}"/>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6" name="Rectangle 1040">
            <a:extLst>
              <a:ext uri="{FF2B5EF4-FFF2-40B4-BE49-F238E27FC236}">
                <a16:creationId xmlns:a16="http://schemas.microsoft.com/office/drawing/2014/main" id="{88733826-22E4-1BA0-A834-224D3702FB6C}"/>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D6C74A65-D348-4CB0-8DFF-A6601AD46E62}" type="slidenum">
              <a:rPr lang="zh-CN" altLang="en-US"/>
              <a:pPr>
                <a:defRPr/>
              </a:pPr>
              <a:t>‹#›</a:t>
            </a:fld>
            <a:endParaRPr lang="en-US" altLang="zh-CN"/>
          </a:p>
        </p:txBody>
      </p:sp>
    </p:spTree>
    <p:extLst>
      <p:ext uri="{BB962C8B-B14F-4D97-AF65-F5344CB8AC3E}">
        <p14:creationId xmlns:p14="http://schemas.microsoft.com/office/powerpoint/2010/main" val="357386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10388" y="228600"/>
            <a:ext cx="2081212" cy="57912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61988" y="228600"/>
            <a:ext cx="6096000" cy="57912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8">
            <a:extLst>
              <a:ext uri="{FF2B5EF4-FFF2-40B4-BE49-F238E27FC236}">
                <a16:creationId xmlns:a16="http://schemas.microsoft.com/office/drawing/2014/main" id="{21B9299D-A72F-DAB9-2F88-C512DC6D4835}"/>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5" name="Rectangle 1039">
            <a:extLst>
              <a:ext uri="{FF2B5EF4-FFF2-40B4-BE49-F238E27FC236}">
                <a16:creationId xmlns:a16="http://schemas.microsoft.com/office/drawing/2014/main" id="{314944B2-B63A-725F-436F-CB788004C433}"/>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6" name="Rectangle 1040">
            <a:extLst>
              <a:ext uri="{FF2B5EF4-FFF2-40B4-BE49-F238E27FC236}">
                <a16:creationId xmlns:a16="http://schemas.microsoft.com/office/drawing/2014/main" id="{16AC93E3-1357-E463-2235-5C549F4C88FE}"/>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475DC70C-16B1-4E47-A583-7BE489A3B8EA}" type="slidenum">
              <a:rPr lang="zh-CN" altLang="en-US"/>
              <a:pPr>
                <a:defRPr/>
              </a:pPr>
              <a:t>‹#›</a:t>
            </a:fld>
            <a:endParaRPr lang="en-US" altLang="zh-CN"/>
          </a:p>
        </p:txBody>
      </p:sp>
    </p:spTree>
    <p:extLst>
      <p:ext uri="{BB962C8B-B14F-4D97-AF65-F5344CB8AC3E}">
        <p14:creationId xmlns:p14="http://schemas.microsoft.com/office/powerpoint/2010/main" val="2719274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61988" y="228600"/>
            <a:ext cx="8329612" cy="579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38">
            <a:extLst>
              <a:ext uri="{FF2B5EF4-FFF2-40B4-BE49-F238E27FC236}">
                <a16:creationId xmlns:a16="http://schemas.microsoft.com/office/drawing/2014/main" id="{DB874F64-E7D2-31A8-777C-655D791E27C3}"/>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4" name="Rectangle 1039">
            <a:extLst>
              <a:ext uri="{FF2B5EF4-FFF2-40B4-BE49-F238E27FC236}">
                <a16:creationId xmlns:a16="http://schemas.microsoft.com/office/drawing/2014/main" id="{77BE1D29-B0D0-7E59-7106-CFE54492369B}"/>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5" name="Rectangle 1040">
            <a:extLst>
              <a:ext uri="{FF2B5EF4-FFF2-40B4-BE49-F238E27FC236}">
                <a16:creationId xmlns:a16="http://schemas.microsoft.com/office/drawing/2014/main" id="{EFFD46EE-F618-A589-4FE8-61172EC4E3E5}"/>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C62444BE-3444-476F-99D4-40E05EA6411A}" type="slidenum">
              <a:rPr lang="zh-CN" altLang="en-US"/>
              <a:pPr>
                <a:defRPr/>
              </a:pPr>
              <a:t>‹#›</a:t>
            </a:fld>
            <a:endParaRPr lang="en-US" altLang="zh-CN"/>
          </a:p>
        </p:txBody>
      </p:sp>
    </p:spTree>
    <p:extLst>
      <p:ext uri="{BB962C8B-B14F-4D97-AF65-F5344CB8AC3E}">
        <p14:creationId xmlns:p14="http://schemas.microsoft.com/office/powerpoint/2010/main" val="2260228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905000" y="228600"/>
            <a:ext cx="7086600" cy="14478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61988" y="19050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4388" y="19050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61988" y="40386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24388" y="40386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8">
            <a:extLst>
              <a:ext uri="{FF2B5EF4-FFF2-40B4-BE49-F238E27FC236}">
                <a16:creationId xmlns:a16="http://schemas.microsoft.com/office/drawing/2014/main" id="{56C3B428-DEC9-484C-6473-594234DFA1CE}"/>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8" name="Rectangle 1039">
            <a:extLst>
              <a:ext uri="{FF2B5EF4-FFF2-40B4-BE49-F238E27FC236}">
                <a16:creationId xmlns:a16="http://schemas.microsoft.com/office/drawing/2014/main" id="{3C29FCF7-5C10-2ADF-D676-EA22AD21707C}"/>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9" name="Rectangle 1040">
            <a:extLst>
              <a:ext uri="{FF2B5EF4-FFF2-40B4-BE49-F238E27FC236}">
                <a16:creationId xmlns:a16="http://schemas.microsoft.com/office/drawing/2014/main" id="{B96464AF-1EA0-ACB4-792F-D98C27DCD235}"/>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797C7F17-F0AD-42C3-953E-8FDF2D054C67}" type="slidenum">
              <a:rPr lang="zh-CN" altLang="en-US"/>
              <a:pPr>
                <a:defRPr/>
              </a:pPr>
              <a:t>‹#›</a:t>
            </a:fld>
            <a:endParaRPr lang="en-US" altLang="zh-CN"/>
          </a:p>
        </p:txBody>
      </p:sp>
    </p:spTree>
    <p:extLst>
      <p:ext uri="{BB962C8B-B14F-4D97-AF65-F5344CB8AC3E}">
        <p14:creationId xmlns:p14="http://schemas.microsoft.com/office/powerpoint/2010/main" val="1431969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7086600" cy="14478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61988" y="1905000"/>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4388" y="1905000"/>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8">
            <a:extLst>
              <a:ext uri="{FF2B5EF4-FFF2-40B4-BE49-F238E27FC236}">
                <a16:creationId xmlns:a16="http://schemas.microsoft.com/office/drawing/2014/main" id="{128273FC-41E8-17E1-29DA-30E7B3FC0DAE}"/>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6" name="Rectangle 1039">
            <a:extLst>
              <a:ext uri="{FF2B5EF4-FFF2-40B4-BE49-F238E27FC236}">
                <a16:creationId xmlns:a16="http://schemas.microsoft.com/office/drawing/2014/main" id="{7ACBE50B-723C-F4F2-4272-341B7110220D}"/>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7" name="Rectangle 1040">
            <a:extLst>
              <a:ext uri="{FF2B5EF4-FFF2-40B4-BE49-F238E27FC236}">
                <a16:creationId xmlns:a16="http://schemas.microsoft.com/office/drawing/2014/main" id="{1599D347-E0CB-5431-6788-FA2AAA83415C}"/>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46B5F200-91BF-48EC-82AF-A8CEA565D6C2}" type="slidenum">
              <a:rPr lang="zh-CN" altLang="en-US"/>
              <a:pPr>
                <a:defRPr/>
              </a:pPr>
              <a:t>‹#›</a:t>
            </a:fld>
            <a:endParaRPr lang="en-US" altLang="zh-CN"/>
          </a:p>
        </p:txBody>
      </p:sp>
    </p:spTree>
    <p:extLst>
      <p:ext uri="{BB962C8B-B14F-4D97-AF65-F5344CB8AC3E}">
        <p14:creationId xmlns:p14="http://schemas.microsoft.com/office/powerpoint/2010/main" val="298523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7086600" cy="1447800"/>
          </a:xfrm>
          <a:prstGeom prst="rect">
            <a:avLst/>
          </a:prstGeom>
        </p:spPr>
        <p:txBody>
          <a:bodyPr/>
          <a:lstStyle>
            <a:lvl1pPr>
              <a:defRPr>
                <a:solidFill>
                  <a:srgbClr val="000000"/>
                </a:solidFill>
              </a:defRPr>
            </a:lvl1pPr>
          </a:lstStyle>
          <a:p>
            <a:r>
              <a:rPr lang="zh-CN" altLang="en-US" dirty="0"/>
              <a:t>单击此处编辑母版标题样式</a:t>
            </a:r>
          </a:p>
        </p:txBody>
      </p:sp>
      <p:sp>
        <p:nvSpPr>
          <p:cNvPr id="3" name="内容占位符 2"/>
          <p:cNvSpPr>
            <a:spLocks noGrp="1"/>
          </p:cNvSpPr>
          <p:nvPr>
            <p:ph idx="1"/>
          </p:nvPr>
        </p:nvSpPr>
        <p:spPr>
          <a:xfrm>
            <a:off x="661988" y="1905000"/>
            <a:ext cx="7772400" cy="4114800"/>
          </a:xfrm>
          <a:prstGeom prst="rect">
            <a:avLst/>
          </a:prstGeom>
        </p:spPr>
        <p:txBody>
          <a:bodyPr/>
          <a:lstStyle>
            <a:lvl1pPr>
              <a:buClrTx/>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52810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8">
            <a:extLst>
              <a:ext uri="{FF2B5EF4-FFF2-40B4-BE49-F238E27FC236}">
                <a16:creationId xmlns:a16="http://schemas.microsoft.com/office/drawing/2014/main" id="{D47E3213-09E6-71B9-EDA4-20CE48BC14C0}"/>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5" name="Rectangle 1039">
            <a:extLst>
              <a:ext uri="{FF2B5EF4-FFF2-40B4-BE49-F238E27FC236}">
                <a16:creationId xmlns:a16="http://schemas.microsoft.com/office/drawing/2014/main" id="{B3697B83-DCB7-134A-B202-F8FB9C899B55}"/>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6" name="Rectangle 1040">
            <a:extLst>
              <a:ext uri="{FF2B5EF4-FFF2-40B4-BE49-F238E27FC236}">
                <a16:creationId xmlns:a16="http://schemas.microsoft.com/office/drawing/2014/main" id="{ED9E6C88-DA74-77CE-7277-58B5B0801E36}"/>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1DAC172C-4E23-42CD-A6D1-04FC579E467C}" type="slidenum">
              <a:rPr lang="zh-CN" altLang="en-US"/>
              <a:pPr>
                <a:defRPr/>
              </a:pPr>
              <a:t>‹#›</a:t>
            </a:fld>
            <a:endParaRPr lang="en-US" altLang="zh-CN"/>
          </a:p>
        </p:txBody>
      </p:sp>
    </p:spTree>
    <p:extLst>
      <p:ext uri="{BB962C8B-B14F-4D97-AF65-F5344CB8AC3E}">
        <p14:creationId xmlns:p14="http://schemas.microsoft.com/office/powerpoint/2010/main" val="1182936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7086600" cy="14478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61988" y="1905000"/>
            <a:ext cx="3810000" cy="4114800"/>
          </a:xfrm>
          <a:prstGeom prst="rect">
            <a:avLst/>
          </a:prstGeom>
        </p:spPr>
        <p:txBody>
          <a:bodyPr/>
          <a:lstStyle>
            <a:lvl1pPr>
              <a:buClrTx/>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4388" y="1905000"/>
            <a:ext cx="3810000" cy="4114800"/>
          </a:xfrm>
          <a:prstGeom prst="rect">
            <a:avLst/>
          </a:prstGeom>
        </p:spPr>
        <p:txBody>
          <a:bodyPr/>
          <a:lstStyle>
            <a:lvl1pPr>
              <a:buClrTx/>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1038">
            <a:extLst>
              <a:ext uri="{FF2B5EF4-FFF2-40B4-BE49-F238E27FC236}">
                <a16:creationId xmlns:a16="http://schemas.microsoft.com/office/drawing/2014/main" id="{EAD7C8F3-5A87-9009-C9C0-84C3A360B929}"/>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6" name="Rectangle 1039">
            <a:extLst>
              <a:ext uri="{FF2B5EF4-FFF2-40B4-BE49-F238E27FC236}">
                <a16:creationId xmlns:a16="http://schemas.microsoft.com/office/drawing/2014/main" id="{74B4C7A5-01EE-A238-9A30-78030EADAC0F}"/>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7" name="Rectangle 1040">
            <a:extLst>
              <a:ext uri="{FF2B5EF4-FFF2-40B4-BE49-F238E27FC236}">
                <a16:creationId xmlns:a16="http://schemas.microsoft.com/office/drawing/2014/main" id="{A59F0A71-4F6A-0A1E-D6F8-5B0C288C253F}"/>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F81CE86D-C86E-4F01-B881-4E113847806C}" type="slidenum">
              <a:rPr lang="zh-CN" altLang="en-US"/>
              <a:pPr>
                <a:defRPr/>
              </a:pPr>
              <a:t>‹#›</a:t>
            </a:fld>
            <a:endParaRPr lang="en-US" altLang="zh-CN"/>
          </a:p>
        </p:txBody>
      </p:sp>
    </p:spTree>
    <p:extLst>
      <p:ext uri="{BB962C8B-B14F-4D97-AF65-F5344CB8AC3E}">
        <p14:creationId xmlns:p14="http://schemas.microsoft.com/office/powerpoint/2010/main" val="234417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buClrTx/>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buClrTx/>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1038">
            <a:extLst>
              <a:ext uri="{FF2B5EF4-FFF2-40B4-BE49-F238E27FC236}">
                <a16:creationId xmlns:a16="http://schemas.microsoft.com/office/drawing/2014/main" id="{FF9379FE-0ACF-8AED-DD67-E1BD8F063F4E}"/>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8" name="Rectangle 1039">
            <a:extLst>
              <a:ext uri="{FF2B5EF4-FFF2-40B4-BE49-F238E27FC236}">
                <a16:creationId xmlns:a16="http://schemas.microsoft.com/office/drawing/2014/main" id="{E7978B4F-9E22-F859-D87B-8ADDA2985F73}"/>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9" name="Rectangle 1040">
            <a:extLst>
              <a:ext uri="{FF2B5EF4-FFF2-40B4-BE49-F238E27FC236}">
                <a16:creationId xmlns:a16="http://schemas.microsoft.com/office/drawing/2014/main" id="{C97C2886-39D2-67C7-3DD3-381D0AAE1E03}"/>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B2C03B99-8CD1-4631-99C3-C74F87BBCB46}" type="slidenum">
              <a:rPr lang="zh-CN" altLang="en-US"/>
              <a:pPr>
                <a:defRPr/>
              </a:pPr>
              <a:t>‹#›</a:t>
            </a:fld>
            <a:endParaRPr lang="en-US" altLang="zh-CN"/>
          </a:p>
        </p:txBody>
      </p:sp>
    </p:spTree>
    <p:extLst>
      <p:ext uri="{BB962C8B-B14F-4D97-AF65-F5344CB8AC3E}">
        <p14:creationId xmlns:p14="http://schemas.microsoft.com/office/powerpoint/2010/main" val="4251959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7086600" cy="1447800"/>
          </a:xfrm>
          <a:prstGeom prst="rect">
            <a:avLst/>
          </a:prstGeom>
        </p:spPr>
        <p:txBody>
          <a:bodyPr/>
          <a:lstStyle/>
          <a:p>
            <a:r>
              <a:rPr lang="zh-CN" altLang="en-US"/>
              <a:t>单击此处编辑母版标题样式</a:t>
            </a:r>
          </a:p>
        </p:txBody>
      </p:sp>
      <p:sp>
        <p:nvSpPr>
          <p:cNvPr id="3" name="Rectangle 1038">
            <a:extLst>
              <a:ext uri="{FF2B5EF4-FFF2-40B4-BE49-F238E27FC236}">
                <a16:creationId xmlns:a16="http://schemas.microsoft.com/office/drawing/2014/main" id="{2C6FFF39-FA7F-1B9C-8DD0-0E7DDF16A2A7}"/>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4" name="Rectangle 1039">
            <a:extLst>
              <a:ext uri="{FF2B5EF4-FFF2-40B4-BE49-F238E27FC236}">
                <a16:creationId xmlns:a16="http://schemas.microsoft.com/office/drawing/2014/main" id="{77C08ED7-7683-FA2B-E281-C4B1284C16C6}"/>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5" name="Rectangle 1040">
            <a:extLst>
              <a:ext uri="{FF2B5EF4-FFF2-40B4-BE49-F238E27FC236}">
                <a16:creationId xmlns:a16="http://schemas.microsoft.com/office/drawing/2014/main" id="{E53E1ACC-54CB-854E-A218-5436A2530FC8}"/>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7FCBE0F7-5569-48FF-BE73-4100D33C4EC2}" type="slidenum">
              <a:rPr lang="zh-CN" altLang="en-US"/>
              <a:pPr>
                <a:defRPr/>
              </a:pPr>
              <a:t>‹#›</a:t>
            </a:fld>
            <a:endParaRPr lang="en-US" altLang="zh-CN"/>
          </a:p>
        </p:txBody>
      </p:sp>
    </p:spTree>
    <p:extLst>
      <p:ext uri="{BB962C8B-B14F-4D97-AF65-F5344CB8AC3E}">
        <p14:creationId xmlns:p14="http://schemas.microsoft.com/office/powerpoint/2010/main" val="198308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8">
            <a:extLst>
              <a:ext uri="{FF2B5EF4-FFF2-40B4-BE49-F238E27FC236}">
                <a16:creationId xmlns:a16="http://schemas.microsoft.com/office/drawing/2014/main" id="{2CB238DD-4F2C-B2E7-3493-CD253AC16445}"/>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3" name="Rectangle 1039">
            <a:extLst>
              <a:ext uri="{FF2B5EF4-FFF2-40B4-BE49-F238E27FC236}">
                <a16:creationId xmlns:a16="http://schemas.microsoft.com/office/drawing/2014/main" id="{CE8D108E-1DCE-5BEE-8338-43B3EBACDCC8}"/>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4" name="Rectangle 1040">
            <a:extLst>
              <a:ext uri="{FF2B5EF4-FFF2-40B4-BE49-F238E27FC236}">
                <a16:creationId xmlns:a16="http://schemas.microsoft.com/office/drawing/2014/main" id="{D4185E56-4CB3-188D-1A5C-8183C9591029}"/>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5493BE6A-ECCD-4D51-A50A-21F57A5A2E26}" type="slidenum">
              <a:rPr lang="zh-CN" altLang="en-US"/>
              <a:pPr>
                <a:defRPr/>
              </a:pPr>
              <a:t>‹#›</a:t>
            </a:fld>
            <a:endParaRPr lang="en-US" altLang="zh-CN"/>
          </a:p>
        </p:txBody>
      </p:sp>
    </p:spTree>
    <p:extLst>
      <p:ext uri="{BB962C8B-B14F-4D97-AF65-F5344CB8AC3E}">
        <p14:creationId xmlns:p14="http://schemas.microsoft.com/office/powerpoint/2010/main" val="402017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buClrTx/>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8">
            <a:extLst>
              <a:ext uri="{FF2B5EF4-FFF2-40B4-BE49-F238E27FC236}">
                <a16:creationId xmlns:a16="http://schemas.microsoft.com/office/drawing/2014/main" id="{E3D02FBB-C1B2-7B77-3163-44D0D52DF00F}"/>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6" name="Rectangle 1039">
            <a:extLst>
              <a:ext uri="{FF2B5EF4-FFF2-40B4-BE49-F238E27FC236}">
                <a16:creationId xmlns:a16="http://schemas.microsoft.com/office/drawing/2014/main" id="{4A559787-E220-8CD8-4B05-A3C24CAAA21C}"/>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7" name="Rectangle 1040">
            <a:extLst>
              <a:ext uri="{FF2B5EF4-FFF2-40B4-BE49-F238E27FC236}">
                <a16:creationId xmlns:a16="http://schemas.microsoft.com/office/drawing/2014/main" id="{AC3504E8-0894-F233-9C11-38915ACB959E}"/>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9BCE5103-31C9-489E-B597-DC7D547372C5}" type="slidenum">
              <a:rPr lang="zh-CN" altLang="en-US"/>
              <a:pPr>
                <a:defRPr/>
              </a:pPr>
              <a:t>‹#›</a:t>
            </a:fld>
            <a:endParaRPr lang="en-US" altLang="zh-CN"/>
          </a:p>
        </p:txBody>
      </p:sp>
    </p:spTree>
    <p:extLst>
      <p:ext uri="{BB962C8B-B14F-4D97-AF65-F5344CB8AC3E}">
        <p14:creationId xmlns:p14="http://schemas.microsoft.com/office/powerpoint/2010/main" val="288531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8">
            <a:extLst>
              <a:ext uri="{FF2B5EF4-FFF2-40B4-BE49-F238E27FC236}">
                <a16:creationId xmlns:a16="http://schemas.microsoft.com/office/drawing/2014/main" id="{97A52957-24B1-C9E5-D13C-F70B3ACCD5E1}"/>
              </a:ext>
            </a:extLst>
          </p:cNvPr>
          <p:cNvSpPr>
            <a:spLocks noGrp="1" noChangeArrowheads="1"/>
          </p:cNvSpPr>
          <p:nvPr>
            <p:ph type="dt" sz="half" idx="10"/>
          </p:nvPr>
        </p:nvSpPr>
        <p:spPr>
          <a:xfrm>
            <a:off x="685800" y="6399213"/>
            <a:ext cx="1905000" cy="457200"/>
          </a:xfrm>
          <a:prstGeom prst="rect">
            <a:avLst/>
          </a:prstGeom>
          <a:ln/>
        </p:spPr>
        <p:txBody>
          <a:bodyPr/>
          <a:lstStyle>
            <a:lvl1pPr>
              <a:defRPr/>
            </a:lvl1pPr>
          </a:lstStyle>
          <a:p>
            <a:pPr>
              <a:defRPr/>
            </a:pPr>
            <a:endParaRPr lang="en-US" altLang="zh-CN"/>
          </a:p>
        </p:txBody>
      </p:sp>
      <p:sp>
        <p:nvSpPr>
          <p:cNvPr id="6" name="Rectangle 1039">
            <a:extLst>
              <a:ext uri="{FF2B5EF4-FFF2-40B4-BE49-F238E27FC236}">
                <a16:creationId xmlns:a16="http://schemas.microsoft.com/office/drawing/2014/main" id="{FEE25348-7989-695D-61F5-A240C93B6A51}"/>
              </a:ext>
            </a:extLst>
          </p:cNvPr>
          <p:cNvSpPr>
            <a:spLocks noGrp="1" noChangeArrowheads="1"/>
          </p:cNvSpPr>
          <p:nvPr>
            <p:ph type="ftr" sz="quarter" idx="11"/>
          </p:nvPr>
        </p:nvSpPr>
        <p:spPr>
          <a:xfrm>
            <a:off x="3124200" y="6399213"/>
            <a:ext cx="2895600" cy="457200"/>
          </a:xfrm>
          <a:prstGeom prst="rect">
            <a:avLst/>
          </a:prstGeom>
          <a:ln/>
        </p:spPr>
        <p:txBody>
          <a:bodyPr/>
          <a:lstStyle>
            <a:lvl1pPr>
              <a:defRPr/>
            </a:lvl1pPr>
          </a:lstStyle>
          <a:p>
            <a:pPr>
              <a:defRPr/>
            </a:pPr>
            <a:endParaRPr lang="en-US" altLang="zh-CN"/>
          </a:p>
        </p:txBody>
      </p:sp>
      <p:sp>
        <p:nvSpPr>
          <p:cNvPr id="7" name="Rectangle 1040">
            <a:extLst>
              <a:ext uri="{FF2B5EF4-FFF2-40B4-BE49-F238E27FC236}">
                <a16:creationId xmlns:a16="http://schemas.microsoft.com/office/drawing/2014/main" id="{005F18FC-FF1C-BDCE-2F7F-826B5186CFCC}"/>
              </a:ext>
            </a:extLst>
          </p:cNvPr>
          <p:cNvSpPr>
            <a:spLocks noGrp="1" noChangeArrowheads="1"/>
          </p:cNvSpPr>
          <p:nvPr>
            <p:ph type="sldNum" sz="quarter" idx="12"/>
          </p:nvPr>
        </p:nvSpPr>
        <p:spPr>
          <a:xfrm>
            <a:off x="6553200" y="6399213"/>
            <a:ext cx="1905000" cy="457200"/>
          </a:xfrm>
          <a:prstGeom prst="rect">
            <a:avLst/>
          </a:prstGeom>
          <a:ln/>
        </p:spPr>
        <p:txBody>
          <a:bodyPr/>
          <a:lstStyle>
            <a:lvl1pPr>
              <a:defRPr/>
            </a:lvl1pPr>
          </a:lstStyle>
          <a:p>
            <a:pPr>
              <a:defRPr/>
            </a:pPr>
            <a:fld id="{7EE6E00B-DFAC-4EA3-A00D-8D202A85E7F3}" type="slidenum">
              <a:rPr lang="zh-CN" altLang="en-US"/>
              <a:pPr>
                <a:defRPr/>
              </a:pPr>
              <a:t>‹#›</a:t>
            </a:fld>
            <a:endParaRPr lang="en-US" altLang="zh-CN"/>
          </a:p>
        </p:txBody>
      </p:sp>
    </p:spTree>
    <p:extLst>
      <p:ext uri="{BB962C8B-B14F-4D97-AF65-F5344CB8AC3E}">
        <p14:creationId xmlns:p14="http://schemas.microsoft.com/office/powerpoint/2010/main" val="215724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38"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tx2"/>
        </a:buClr>
        <a:buSzPct val="90000"/>
        <a:buFont typeface="Wingdings" panose="05000000000000000000" pitchFamily="2" charset="2"/>
        <a:buChar char="Ú"/>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8">
            <a:extLst>
              <a:ext uri="{FF2B5EF4-FFF2-40B4-BE49-F238E27FC236}">
                <a16:creationId xmlns:a16="http://schemas.microsoft.com/office/drawing/2014/main" id="{CD9576F8-27EC-DD4A-1676-7B601AFAF481}"/>
              </a:ext>
            </a:extLst>
          </p:cNvPr>
          <p:cNvSpPr>
            <a:spLocks noGrp="1" noChangeArrowheads="1"/>
          </p:cNvSpPr>
          <p:nvPr>
            <p:ph type="ctrTitle" idx="4294967295"/>
          </p:nvPr>
        </p:nvSpPr>
        <p:spPr>
          <a:xfrm>
            <a:off x="1084360" y="2440149"/>
            <a:ext cx="7344742" cy="1368102"/>
          </a:xfrm>
          <a:prstGeom prst="rect">
            <a:avLst/>
          </a:prstGeom>
        </p:spPr>
        <p:txBody>
          <a:bodyPr/>
          <a:lstStyle/>
          <a:p>
            <a:pPr algn="ctr" eaLnBrk="1" hangingPunct="1"/>
            <a:r>
              <a:rPr lang="zh-CN" altLang="en-US" sz="6000" b="1" dirty="0">
                <a:solidFill>
                  <a:schemeClr val="bg2"/>
                </a:solidFill>
                <a:latin typeface="+mn-ea"/>
                <a:ea typeface="+mn-ea"/>
              </a:rPr>
              <a:t>计算机图形学绪论</a:t>
            </a:r>
            <a:endParaRPr lang="en-US" altLang="zh-CN" sz="6000" b="1" dirty="0">
              <a:solidFill>
                <a:schemeClr val="bg2"/>
              </a:solidFill>
              <a:latin typeface="+mn-ea"/>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E0111E6D-E7F5-1DB8-7178-5930837173A1}"/>
              </a:ext>
            </a:extLst>
          </p:cNvPr>
          <p:cNvSpPr>
            <a:spLocks noGrp="1" noChangeArrowheads="1"/>
          </p:cNvSpPr>
          <p:nvPr>
            <p:ph type="title" sz="quarter"/>
          </p:nvPr>
        </p:nvSpPr>
        <p:spPr>
          <a:xfrm>
            <a:off x="1905000" y="44450"/>
            <a:ext cx="7086600" cy="1447800"/>
          </a:xfrm>
        </p:spPr>
        <p:txBody>
          <a:bodyPr/>
          <a:lstStyle/>
          <a:p>
            <a:pPr eaLnBrk="1" hangingPunct="1"/>
            <a:r>
              <a:rPr lang="zh-CN" altLang="en-US">
                <a:solidFill>
                  <a:schemeClr val="bg2"/>
                </a:solidFill>
              </a:rPr>
              <a:t>侏罗纪公园</a:t>
            </a:r>
          </a:p>
        </p:txBody>
      </p:sp>
      <p:pic>
        <p:nvPicPr>
          <p:cNvPr id="360451" name="Picture 3" descr="28-3-50557_18">
            <a:extLst>
              <a:ext uri="{FF2B5EF4-FFF2-40B4-BE49-F238E27FC236}">
                <a16:creationId xmlns:a16="http://schemas.microsoft.com/office/drawing/2014/main" id="{238EA219-7519-5769-2AE4-F884ED1943D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771775" y="1846263"/>
            <a:ext cx="3384550" cy="2159000"/>
          </a:xfrm>
          <a:noFill/>
        </p:spPr>
      </p:pic>
      <p:pic>
        <p:nvPicPr>
          <p:cNvPr id="360452" name="Picture 4" descr="28-3-50563_19">
            <a:extLst>
              <a:ext uri="{FF2B5EF4-FFF2-40B4-BE49-F238E27FC236}">
                <a16:creationId xmlns:a16="http://schemas.microsoft.com/office/drawing/2014/main" id="{A1AE13EC-97BA-5F9D-2580-58D683743F66}"/>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859338" y="4221163"/>
            <a:ext cx="3267075" cy="2084387"/>
          </a:xfrm>
          <a:noFill/>
        </p:spPr>
      </p:pic>
      <p:pic>
        <p:nvPicPr>
          <p:cNvPr id="360453" name="Picture 5" descr="28-3-50485_01">
            <a:extLst>
              <a:ext uri="{FF2B5EF4-FFF2-40B4-BE49-F238E27FC236}">
                <a16:creationId xmlns:a16="http://schemas.microsoft.com/office/drawing/2014/main" id="{ABD490DC-BE1D-C414-CFAB-E22FE8B2D0D9}"/>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063625" y="4232275"/>
            <a:ext cx="3148013" cy="2074863"/>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60451"/>
                                        </p:tgtEl>
                                        <p:attrNameLst>
                                          <p:attrName>style.visibility</p:attrName>
                                        </p:attrNameLst>
                                      </p:cBhvr>
                                      <p:to>
                                        <p:strVal val="visible"/>
                                      </p:to>
                                    </p:set>
                                    <p:anim calcmode="lin" valueType="num">
                                      <p:cBhvr additive="base">
                                        <p:cTn id="7" dur="500" fill="hold"/>
                                        <p:tgtEl>
                                          <p:spTgt spid="360451"/>
                                        </p:tgtEl>
                                        <p:attrNameLst>
                                          <p:attrName>ppt_x</p:attrName>
                                        </p:attrNameLst>
                                      </p:cBhvr>
                                      <p:tavLst>
                                        <p:tav tm="0">
                                          <p:val>
                                            <p:strVal val="#ppt_x"/>
                                          </p:val>
                                        </p:tav>
                                        <p:tav tm="100000">
                                          <p:val>
                                            <p:strVal val="#ppt_x"/>
                                          </p:val>
                                        </p:tav>
                                      </p:tavLst>
                                    </p:anim>
                                    <p:anim calcmode="lin" valueType="num">
                                      <p:cBhvr additive="base">
                                        <p:cTn id="8" dur="500" fill="hold"/>
                                        <p:tgtEl>
                                          <p:spTgt spid="360451"/>
                                        </p:tgtEl>
                                        <p:attrNameLst>
                                          <p:attrName>ppt_y</p:attrName>
                                        </p:attrNameLst>
                                      </p:cBhvr>
                                      <p:tavLst>
                                        <p:tav tm="0">
                                          <p:val>
                                            <p:strVal val="1+#ppt_h/2"/>
                                          </p:val>
                                        </p:tav>
                                        <p:tav tm="100000">
                                          <p:val>
                                            <p:strVal val="#ppt_y"/>
                                          </p:val>
                                        </p:tav>
                                      </p:tavLst>
                                    </p:anim>
                                  </p:childTnLst>
                                </p:cTn>
                              </p:par>
                              <p:par>
                                <p:cTn id="9" presetID="6" presetClass="emph" presetSubtype="0" fill="hold" nodeType="withEffect">
                                  <p:stCondLst>
                                    <p:cond delay="0"/>
                                  </p:stCondLst>
                                  <p:childTnLst>
                                    <p:animScale>
                                      <p:cBhvr>
                                        <p:cTn id="10" dur="2000" fill="hold"/>
                                        <p:tgtEl>
                                          <p:spTgt spid="360451"/>
                                        </p:tgtEl>
                                      </p:cBhvr>
                                      <p:by x="150000" y="150000"/>
                                    </p:animScale>
                                  </p:childTnLst>
                                </p:cTn>
                              </p:par>
                              <p:par>
                                <p:cTn id="11" presetID="6" presetClass="entr" presetSubtype="16" fill="hold" nodeType="withEffect">
                                  <p:stCondLst>
                                    <p:cond delay="0"/>
                                  </p:stCondLst>
                                  <p:childTnLst>
                                    <p:set>
                                      <p:cBhvr>
                                        <p:cTn id="12" dur="1" fill="hold">
                                          <p:stCondLst>
                                            <p:cond delay="0"/>
                                          </p:stCondLst>
                                        </p:cTn>
                                        <p:tgtEl>
                                          <p:spTgt spid="360450"/>
                                        </p:tgtEl>
                                        <p:attrNameLst>
                                          <p:attrName>style.visibility</p:attrName>
                                        </p:attrNameLst>
                                      </p:cBhvr>
                                      <p:to>
                                        <p:strVal val="visible"/>
                                      </p:to>
                                    </p:set>
                                    <p:animEffect transition="in" filter="circle(in)">
                                      <p:cBhvr>
                                        <p:cTn id="13" dur="500"/>
                                        <p:tgtEl>
                                          <p:spTgt spid="360450"/>
                                        </p:tgtEl>
                                      </p:cBhvr>
                                    </p:animEffect>
                                  </p:childTnLst>
                                </p:cTn>
                              </p:par>
                              <p:par>
                                <p:cTn id="14" presetID="0" presetClass="path" presetSubtype="0" accel="50000" decel="50000" fill="hold" nodeType="withEffect">
                                  <p:stCondLst>
                                    <p:cond delay="0"/>
                                  </p:stCondLst>
                                  <p:childTnLst>
                                    <p:animMotion origin="layout" path="M 0.77569 -0.71699 L 5.55556E-7 0.05711 " pathEditMode="relative" rAng="0" ptsTypes="AA">
                                      <p:cBhvr>
                                        <p:cTn id="15" dur="2000" fill="hold"/>
                                        <p:tgtEl>
                                          <p:spTgt spid="360452"/>
                                        </p:tgtEl>
                                        <p:attrNameLst>
                                          <p:attrName>ppt_x</p:attrName>
                                          <p:attrName>ppt_y</p:attrName>
                                        </p:attrNameLst>
                                      </p:cBhvr>
                                      <p:rCtr x="-38785" y="38705"/>
                                    </p:animMotion>
                                  </p:childTnLst>
                                </p:cTn>
                              </p:par>
                              <p:par>
                                <p:cTn id="16" presetID="0" presetClass="path" presetSubtype="0" accel="50000" decel="50000" fill="hold" nodeType="withEffect">
                                  <p:stCondLst>
                                    <p:cond delay="0"/>
                                  </p:stCondLst>
                                  <p:childTnLst>
                                    <p:animMotion origin="layout" path="M -0.7757 -0.72763 L 1.94444E-6 0.05711 " pathEditMode="relative" rAng="0" ptsTypes="AA">
                                      <p:cBhvr>
                                        <p:cTn id="17" dur="2000" fill="hold"/>
                                        <p:tgtEl>
                                          <p:spTgt spid="360453"/>
                                        </p:tgtEl>
                                        <p:attrNameLst>
                                          <p:attrName>ppt_x</p:attrName>
                                          <p:attrName>ppt_y</p:attrName>
                                        </p:attrNameLst>
                                      </p:cBhvr>
                                      <p:rCtr x="38785" y="39237"/>
                                    </p:animMotion>
                                  </p:childTnLst>
                                </p:cTn>
                              </p:par>
                              <p:par>
                                <p:cTn id="18" presetID="8" presetClass="emph" presetSubtype="0" fill="hold" nodeType="withEffect">
                                  <p:stCondLst>
                                    <p:cond delay="0"/>
                                  </p:stCondLst>
                                  <p:childTnLst>
                                    <p:animRot by="21600000">
                                      <p:cBhvr>
                                        <p:cTn id="19" dur="2000" fill="hold"/>
                                        <p:tgtEl>
                                          <p:spTgt spid="3604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p:bldP spid="3604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60BB772-ED6A-3AD1-07AB-758112052249}"/>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4339" name="Rectangle 3">
            <a:extLst>
              <a:ext uri="{FF2B5EF4-FFF2-40B4-BE49-F238E27FC236}">
                <a16:creationId xmlns:a16="http://schemas.microsoft.com/office/drawing/2014/main" id="{0A41D654-4650-4FA4-8DD4-EEC71DDFFAE2}"/>
              </a:ext>
            </a:extLst>
          </p:cNvPr>
          <p:cNvSpPr>
            <a:spLocks noGrp="1" noChangeArrowheads="1"/>
          </p:cNvSpPr>
          <p:nvPr>
            <p:ph type="body" idx="1"/>
          </p:nvPr>
        </p:nvSpPr>
        <p:spPr>
          <a:xfrm>
            <a:off x="323850" y="1905000"/>
            <a:ext cx="8496300" cy="4114800"/>
          </a:xfrm>
        </p:spPr>
        <p:txBody>
          <a:bodyPr/>
          <a:lstStyle/>
          <a:p>
            <a:pPr eaLnBrk="1" hangingPunct="1">
              <a:buFont typeface="Wingdings" panose="05000000000000000000" pitchFamily="2" charset="2"/>
              <a:buNone/>
            </a:pPr>
            <a:r>
              <a:rPr lang="zh-CN" altLang="en-US">
                <a:solidFill>
                  <a:schemeClr val="bg2"/>
                </a:solidFill>
              </a:rPr>
              <a:t>         </a:t>
            </a:r>
            <a:r>
              <a:rPr lang="zh-CN" altLang="en-US" b="1">
                <a:solidFill>
                  <a:schemeClr val="bg2"/>
                </a:solidFill>
              </a:rPr>
              <a:t>“计算机艺术是科学与艺术相结合的一门新兴的交叉学科，是计算机应用的一个崭新、富有时代气息的领域。</a:t>
            </a:r>
          </a:p>
          <a:p>
            <a:pPr eaLnBrk="1" hangingPunct="1">
              <a:buFont typeface="Wingdings" panose="05000000000000000000" pitchFamily="2" charset="2"/>
              <a:buNone/>
            </a:pPr>
            <a:r>
              <a:rPr lang="zh-CN" altLang="en-US" b="1">
                <a:solidFill>
                  <a:schemeClr val="bg2"/>
                </a:solidFill>
              </a:rPr>
              <a:t>         科学和艺术是不可分割的，就像一枚硬币的两面</a:t>
            </a:r>
            <a:r>
              <a:rPr lang="en-US" altLang="zh-CN" b="1">
                <a:solidFill>
                  <a:schemeClr val="bg2"/>
                </a:solidFill>
              </a:rPr>
              <a:t>……”</a:t>
            </a:r>
          </a:p>
          <a:p>
            <a:pPr eaLnBrk="1" hangingPunct="1">
              <a:buFont typeface="Wingdings" panose="05000000000000000000" pitchFamily="2" charset="2"/>
              <a:buNone/>
            </a:pPr>
            <a:r>
              <a:rPr lang="en-US" altLang="zh-CN" b="1">
                <a:solidFill>
                  <a:schemeClr val="bg2"/>
                </a:solidFill>
              </a:rPr>
              <a:t>                         ——</a:t>
            </a:r>
            <a:r>
              <a:rPr lang="zh-CN" altLang="en-US" b="1">
                <a:solidFill>
                  <a:schemeClr val="bg2"/>
                </a:solidFill>
              </a:rPr>
              <a:t>诺贝尔物理学奖 李政道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82729E8-AD45-8FA3-511B-0304562FA266}"/>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5363" name="Rectangle 3">
            <a:extLst>
              <a:ext uri="{FF2B5EF4-FFF2-40B4-BE49-F238E27FC236}">
                <a16:creationId xmlns:a16="http://schemas.microsoft.com/office/drawing/2014/main" id="{F57D6AA3-26F3-6AD2-EF4D-6C73EC916800}"/>
              </a:ext>
            </a:extLst>
          </p:cNvPr>
          <p:cNvSpPr>
            <a:spLocks noGrp="1" noChangeArrowheads="1"/>
          </p:cNvSpPr>
          <p:nvPr>
            <p:ph type="body" idx="1"/>
          </p:nvPr>
        </p:nvSpPr>
        <p:spPr>
          <a:xfrm>
            <a:off x="661988" y="1905000"/>
            <a:ext cx="7772400" cy="4548188"/>
          </a:xfrm>
        </p:spPr>
        <p:txBody>
          <a:bodyPr/>
          <a:lstStyle/>
          <a:p>
            <a:pPr eaLnBrk="1" hangingPunct="1">
              <a:lnSpc>
                <a:spcPct val="90000"/>
              </a:lnSpc>
            </a:pPr>
            <a:r>
              <a:rPr lang="zh-CN" altLang="en-US" sz="2800" b="1">
                <a:solidFill>
                  <a:schemeClr val="bg2"/>
                </a:solidFill>
              </a:rPr>
              <a:t>含义很广</a:t>
            </a:r>
          </a:p>
          <a:p>
            <a:pPr lvl="1" eaLnBrk="1" hangingPunct="1">
              <a:lnSpc>
                <a:spcPct val="90000"/>
              </a:lnSpc>
            </a:pPr>
            <a:r>
              <a:rPr lang="zh-CN" altLang="en-US" sz="2400" b="1">
                <a:solidFill>
                  <a:schemeClr val="bg2"/>
                </a:solidFill>
              </a:rPr>
              <a:t>以计算机为工具，可以完成多种艺术品的制作和设计，如绘画（平面图形）、雕塑（立体图形）、音乐、平面构成、空间结构，还有体操舞蹈设计等等。</a:t>
            </a:r>
          </a:p>
          <a:p>
            <a:pPr eaLnBrk="1" hangingPunct="1">
              <a:lnSpc>
                <a:spcPct val="90000"/>
              </a:lnSpc>
            </a:pPr>
            <a:r>
              <a:rPr lang="zh-CN" altLang="en-US" sz="2800" b="1">
                <a:solidFill>
                  <a:schemeClr val="bg2"/>
                </a:solidFill>
              </a:rPr>
              <a:t>其中，美术作品占比重最大</a:t>
            </a:r>
          </a:p>
          <a:p>
            <a:pPr eaLnBrk="1" hangingPunct="1">
              <a:lnSpc>
                <a:spcPct val="90000"/>
              </a:lnSpc>
            </a:pPr>
            <a:r>
              <a:rPr lang="zh-CN" altLang="en-US" sz="2800" b="1">
                <a:solidFill>
                  <a:schemeClr val="bg2"/>
                </a:solidFill>
              </a:rPr>
              <a:t>因此，计算机艺术主要指计算机美术</a:t>
            </a:r>
          </a:p>
          <a:p>
            <a:pPr lvl="1" eaLnBrk="1" hangingPunct="1">
              <a:lnSpc>
                <a:spcPct val="90000"/>
              </a:lnSpc>
            </a:pPr>
            <a:r>
              <a:rPr lang="zh-CN" altLang="en-US" sz="2400">
                <a:solidFill>
                  <a:schemeClr val="bg2"/>
                </a:solidFill>
              </a:rPr>
              <a:t>齐东旭</a:t>
            </a:r>
          </a:p>
          <a:p>
            <a:pPr lvl="2" eaLnBrk="1" hangingPunct="1">
              <a:lnSpc>
                <a:spcPct val="90000"/>
              </a:lnSpc>
            </a:pPr>
            <a:r>
              <a:rPr lang="zh-CN" altLang="en-US" sz="2000">
                <a:solidFill>
                  <a:schemeClr val="bg2"/>
                </a:solidFill>
              </a:rPr>
              <a:t>计算机动画，分形艺术</a:t>
            </a:r>
            <a:endParaRPr lang="en-US" altLang="zh-CN" sz="2000">
              <a:solidFill>
                <a:schemeClr val="bg2"/>
              </a:solidFill>
            </a:endParaRPr>
          </a:p>
          <a:p>
            <a:pPr lvl="1" eaLnBrk="1" hangingPunct="1">
              <a:lnSpc>
                <a:spcPct val="90000"/>
              </a:lnSpc>
            </a:pPr>
            <a:r>
              <a:rPr lang="zh-CN" altLang="en-US" sz="2400">
                <a:solidFill>
                  <a:schemeClr val="bg2"/>
                </a:solidFill>
              </a:rPr>
              <a:t>潘云鹤</a:t>
            </a:r>
          </a:p>
          <a:p>
            <a:pPr lvl="2" eaLnBrk="1" hangingPunct="1">
              <a:lnSpc>
                <a:spcPct val="90000"/>
              </a:lnSpc>
            </a:pPr>
            <a:r>
              <a:rPr lang="zh-CN" altLang="en-US" sz="2000">
                <a:solidFill>
                  <a:schemeClr val="bg2"/>
                </a:solidFill>
              </a:rPr>
              <a:t>智能</a:t>
            </a:r>
            <a:r>
              <a:rPr lang="en-US" altLang="zh-CN" sz="2000">
                <a:solidFill>
                  <a:schemeClr val="bg2"/>
                </a:solidFill>
              </a:rPr>
              <a:t>CAD</a:t>
            </a:r>
            <a:r>
              <a:rPr lang="zh-CN" altLang="en-US" sz="2000">
                <a:solidFill>
                  <a:schemeClr val="bg2"/>
                </a:solidFill>
              </a:rPr>
              <a:t>，纺织</a:t>
            </a:r>
            <a:r>
              <a:rPr lang="en-US" altLang="zh-CN" sz="2000">
                <a:solidFill>
                  <a:schemeClr val="bg2"/>
                </a:solidFill>
              </a:rPr>
              <a:t>CAD</a:t>
            </a:r>
            <a:endParaRPr lang="en-US" altLang="zh-CN" sz="2000" b="1">
              <a:solidFill>
                <a:schemeClr val="bg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8B84E74-F214-F213-048E-476EFCCD8782}"/>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6387" name="Rectangle 3">
            <a:extLst>
              <a:ext uri="{FF2B5EF4-FFF2-40B4-BE49-F238E27FC236}">
                <a16:creationId xmlns:a16="http://schemas.microsoft.com/office/drawing/2014/main" id="{41849515-5E9B-674E-B3EA-6FEBED4F2A1D}"/>
              </a:ext>
            </a:extLst>
          </p:cNvPr>
          <p:cNvSpPr>
            <a:spLocks noGrp="1" noChangeArrowheads="1"/>
          </p:cNvSpPr>
          <p:nvPr>
            <p:ph type="body" idx="1"/>
          </p:nvPr>
        </p:nvSpPr>
        <p:spPr>
          <a:xfrm>
            <a:off x="661988" y="1905000"/>
            <a:ext cx="7772400" cy="4476750"/>
          </a:xfrm>
        </p:spPr>
        <p:txBody>
          <a:bodyPr/>
          <a:lstStyle/>
          <a:p>
            <a:pPr eaLnBrk="1" hangingPunct="1">
              <a:lnSpc>
                <a:spcPct val="90000"/>
              </a:lnSpc>
            </a:pPr>
            <a:r>
              <a:rPr lang="zh-CN" altLang="en-US" sz="2800" b="1">
                <a:solidFill>
                  <a:schemeClr val="bg2"/>
                </a:solidFill>
              </a:rPr>
              <a:t>计算机平面绘画艺术</a:t>
            </a:r>
          </a:p>
          <a:p>
            <a:pPr eaLnBrk="1" hangingPunct="1">
              <a:lnSpc>
                <a:spcPct val="90000"/>
              </a:lnSpc>
            </a:pPr>
            <a:r>
              <a:rPr lang="zh-CN" altLang="en-US" sz="2800" b="1">
                <a:solidFill>
                  <a:schemeClr val="bg2"/>
                </a:solidFill>
              </a:rPr>
              <a:t>计算机绘画（</a:t>
            </a:r>
            <a:r>
              <a:rPr lang="en-US" altLang="zh-CN" sz="2800" b="1">
                <a:solidFill>
                  <a:schemeClr val="bg2"/>
                </a:solidFill>
              </a:rPr>
              <a:t>Computer Painting</a:t>
            </a:r>
            <a:r>
              <a:rPr lang="zh-CN" altLang="en-US" sz="2800" b="1">
                <a:solidFill>
                  <a:schemeClr val="bg2"/>
                </a:solidFill>
              </a:rPr>
              <a:t>）</a:t>
            </a:r>
          </a:p>
          <a:p>
            <a:pPr lvl="1" eaLnBrk="1" hangingPunct="1">
              <a:lnSpc>
                <a:spcPct val="90000"/>
              </a:lnSpc>
            </a:pPr>
            <a:r>
              <a:rPr lang="zh-CN" altLang="en-US" sz="2400" b="1">
                <a:solidFill>
                  <a:schemeClr val="bg2"/>
                </a:solidFill>
              </a:rPr>
              <a:t>主要指人们利用鼠标或数字压感光笔直接在屏幕或数字化板上进行的绘画</a:t>
            </a:r>
          </a:p>
          <a:p>
            <a:pPr lvl="1" eaLnBrk="1" hangingPunct="1">
              <a:lnSpc>
                <a:spcPct val="90000"/>
              </a:lnSpc>
            </a:pPr>
            <a:r>
              <a:rPr lang="zh-CN" altLang="en-US" sz="2400" b="1">
                <a:solidFill>
                  <a:schemeClr val="bg2"/>
                </a:solidFill>
              </a:rPr>
              <a:t>软件包括：</a:t>
            </a:r>
            <a:r>
              <a:rPr lang="en-US" altLang="zh-CN" sz="2400" b="1">
                <a:solidFill>
                  <a:schemeClr val="bg2"/>
                </a:solidFill>
              </a:rPr>
              <a:t>Corel Painter </a:t>
            </a:r>
            <a:r>
              <a:rPr lang="zh-CN" altLang="en-US" sz="2400" b="1">
                <a:solidFill>
                  <a:schemeClr val="bg2"/>
                </a:solidFill>
              </a:rPr>
              <a:t>或 </a:t>
            </a:r>
            <a:r>
              <a:rPr lang="en-US" altLang="zh-CN" sz="2400" b="1">
                <a:solidFill>
                  <a:schemeClr val="bg2"/>
                </a:solidFill>
              </a:rPr>
              <a:t>Adobe Photoshop </a:t>
            </a:r>
            <a:r>
              <a:rPr lang="zh-CN" altLang="en-US" sz="2400" b="1">
                <a:solidFill>
                  <a:schemeClr val="bg2"/>
                </a:solidFill>
              </a:rPr>
              <a:t>等</a:t>
            </a:r>
          </a:p>
          <a:p>
            <a:pPr lvl="1" eaLnBrk="1" hangingPunct="1">
              <a:lnSpc>
                <a:spcPct val="90000"/>
              </a:lnSpc>
            </a:pPr>
            <a:r>
              <a:rPr lang="zh-CN" altLang="en-US" sz="2400" b="1">
                <a:solidFill>
                  <a:schemeClr val="bg2"/>
                </a:solidFill>
              </a:rPr>
              <a:t>该类绘画最接近于传统绘画，其画风细腻、形象生动自然。但画幅一般较小，要求绘画者有较高的美术功底。</a:t>
            </a:r>
          </a:p>
          <a:p>
            <a:pPr lvl="1" eaLnBrk="1" hangingPunct="1">
              <a:lnSpc>
                <a:spcPct val="90000"/>
              </a:lnSpc>
            </a:pPr>
            <a:r>
              <a:rPr lang="zh-CN" altLang="en-US" sz="2400" b="1">
                <a:solidFill>
                  <a:schemeClr val="bg2"/>
                </a:solidFill>
              </a:rPr>
              <a:t>优势为：易于修改、效果丰富、成本较低、但对于电脑设备要求较高。  </a:t>
            </a:r>
          </a:p>
          <a:p>
            <a:pPr eaLnBrk="1" hangingPunct="1">
              <a:lnSpc>
                <a:spcPct val="90000"/>
              </a:lnSpc>
            </a:pPr>
            <a:r>
              <a:rPr lang="zh-CN" altLang="en-US" sz="2800" b="1">
                <a:solidFill>
                  <a:schemeClr val="bg2"/>
                </a:solidFill>
              </a:rPr>
              <a:t>近期广泛应用于手绘动画和漫画创作。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17770ED-9CEC-B904-08B6-DB560CEAAA6F}"/>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7411" name="Rectangle 3">
            <a:extLst>
              <a:ext uri="{FF2B5EF4-FFF2-40B4-BE49-F238E27FC236}">
                <a16:creationId xmlns:a16="http://schemas.microsoft.com/office/drawing/2014/main" id="{55C85824-10FD-CE42-E8B3-A0E3694D33B2}"/>
              </a:ext>
            </a:extLst>
          </p:cNvPr>
          <p:cNvSpPr>
            <a:spLocks noGrp="1" noChangeArrowheads="1"/>
          </p:cNvSpPr>
          <p:nvPr>
            <p:ph type="body" idx="1"/>
          </p:nvPr>
        </p:nvSpPr>
        <p:spPr>
          <a:xfrm>
            <a:off x="685800" y="1676400"/>
            <a:ext cx="7772400" cy="4764088"/>
          </a:xfrm>
        </p:spPr>
        <p:txBody>
          <a:bodyPr/>
          <a:lstStyle/>
          <a:p>
            <a:pPr eaLnBrk="1" hangingPunct="1">
              <a:lnSpc>
                <a:spcPct val="80000"/>
              </a:lnSpc>
            </a:pPr>
            <a:r>
              <a:rPr lang="zh-CN" altLang="en-US" sz="2800" b="1">
                <a:solidFill>
                  <a:schemeClr val="bg2"/>
                </a:solidFill>
              </a:rPr>
              <a:t>计算机平面合成艺术 </a:t>
            </a:r>
          </a:p>
          <a:p>
            <a:pPr eaLnBrk="1" hangingPunct="1">
              <a:lnSpc>
                <a:spcPct val="80000"/>
              </a:lnSpc>
            </a:pPr>
            <a:r>
              <a:rPr lang="zh-CN" altLang="en-US" sz="2800" b="1">
                <a:solidFill>
                  <a:schemeClr val="bg2"/>
                </a:solidFill>
              </a:rPr>
              <a:t>计算机数字图像合成艺术（</a:t>
            </a:r>
            <a:r>
              <a:rPr lang="en-US" altLang="zh-CN" sz="2800" b="1">
                <a:solidFill>
                  <a:schemeClr val="bg2"/>
                </a:solidFill>
              </a:rPr>
              <a:t>Computer Image Editing and Montage Art</a:t>
            </a:r>
            <a:r>
              <a:rPr lang="zh-CN" altLang="en-US" sz="2800" b="1">
                <a:solidFill>
                  <a:schemeClr val="bg2"/>
                </a:solidFill>
              </a:rPr>
              <a:t>）</a:t>
            </a:r>
          </a:p>
          <a:p>
            <a:pPr lvl="1" eaLnBrk="1" hangingPunct="1">
              <a:lnSpc>
                <a:spcPct val="80000"/>
              </a:lnSpc>
            </a:pPr>
            <a:r>
              <a:rPr lang="zh-CN" altLang="en-US" sz="2400" b="1">
                <a:solidFill>
                  <a:schemeClr val="bg2"/>
                </a:solidFill>
              </a:rPr>
              <a:t>主要指利用电脑对扫描或数字相机导入的图像素材进行编辑和合成，以及进行后期特技处理所产生的新视觉作品</a:t>
            </a:r>
          </a:p>
          <a:p>
            <a:pPr lvl="1" eaLnBrk="1" hangingPunct="1">
              <a:lnSpc>
                <a:spcPct val="80000"/>
              </a:lnSpc>
            </a:pPr>
            <a:r>
              <a:rPr lang="zh-CN" altLang="en-US" sz="2400" b="1">
                <a:solidFill>
                  <a:schemeClr val="bg2"/>
                </a:solidFill>
              </a:rPr>
              <a:t>软件包括：</a:t>
            </a:r>
            <a:r>
              <a:rPr lang="en-US" altLang="zh-CN" sz="2400" b="1">
                <a:solidFill>
                  <a:schemeClr val="bg2"/>
                </a:solidFill>
              </a:rPr>
              <a:t>Corel Painter </a:t>
            </a:r>
            <a:r>
              <a:rPr lang="zh-CN" altLang="en-US" sz="2400" b="1">
                <a:solidFill>
                  <a:schemeClr val="bg2"/>
                </a:solidFill>
              </a:rPr>
              <a:t>或 </a:t>
            </a:r>
            <a:r>
              <a:rPr lang="en-US" altLang="zh-CN" sz="2400" b="1">
                <a:solidFill>
                  <a:schemeClr val="bg2"/>
                </a:solidFill>
              </a:rPr>
              <a:t>Adobe Photoshop </a:t>
            </a:r>
            <a:r>
              <a:rPr lang="zh-CN" altLang="en-US" sz="2400" b="1">
                <a:solidFill>
                  <a:schemeClr val="bg2"/>
                </a:solidFill>
              </a:rPr>
              <a:t>等。</a:t>
            </a:r>
          </a:p>
          <a:p>
            <a:pPr lvl="1" eaLnBrk="1" hangingPunct="1">
              <a:lnSpc>
                <a:spcPct val="80000"/>
              </a:lnSpc>
            </a:pPr>
            <a:r>
              <a:rPr lang="zh-CN" altLang="en-US" sz="2400" b="1">
                <a:solidFill>
                  <a:schemeClr val="bg2"/>
                </a:solidFill>
              </a:rPr>
              <a:t>该类作品接近于传统摄影特技，并带有“蒙太奇艺术”的特点，许多合成图像带有荒诞、刺激、搞笑、离奇和超现实主义风格的效果。</a:t>
            </a:r>
          </a:p>
          <a:p>
            <a:pPr lvl="1" eaLnBrk="1" hangingPunct="1">
              <a:lnSpc>
                <a:spcPct val="80000"/>
              </a:lnSpc>
            </a:pPr>
            <a:r>
              <a:rPr lang="zh-CN" altLang="en-US" sz="2400" b="1">
                <a:solidFill>
                  <a:schemeClr val="bg2"/>
                </a:solidFill>
              </a:rPr>
              <a:t>优势为：易于掌握和普及、效果丰富、成本较低。</a:t>
            </a:r>
          </a:p>
          <a:p>
            <a:pPr eaLnBrk="1" hangingPunct="1">
              <a:lnSpc>
                <a:spcPct val="80000"/>
              </a:lnSpc>
            </a:pPr>
            <a:r>
              <a:rPr lang="zh-CN" altLang="en-US" sz="2800" b="1">
                <a:solidFill>
                  <a:schemeClr val="bg2"/>
                </a:solidFill>
              </a:rPr>
              <a:t>广泛应用于影视后期和多媒体创作。和应用美术及广告设计的关系十分密切。</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8B4E5FD-CB67-6D35-24D0-CAE308F14580}"/>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8435" name="Rectangle 3">
            <a:extLst>
              <a:ext uri="{FF2B5EF4-FFF2-40B4-BE49-F238E27FC236}">
                <a16:creationId xmlns:a16="http://schemas.microsoft.com/office/drawing/2014/main" id="{3716B2CB-B494-B12F-2D49-E24D807BC2B5}"/>
              </a:ext>
            </a:extLst>
          </p:cNvPr>
          <p:cNvSpPr>
            <a:spLocks noGrp="1" noChangeArrowheads="1"/>
          </p:cNvSpPr>
          <p:nvPr>
            <p:ph type="body" idx="1"/>
          </p:nvPr>
        </p:nvSpPr>
        <p:spPr>
          <a:xfrm>
            <a:off x="468313" y="1557338"/>
            <a:ext cx="7772400" cy="4114800"/>
          </a:xfrm>
        </p:spPr>
        <p:txBody>
          <a:bodyPr/>
          <a:lstStyle/>
          <a:p>
            <a:pPr eaLnBrk="1" hangingPunct="1"/>
            <a:r>
              <a:rPr lang="zh-CN" altLang="en-US" b="1">
                <a:solidFill>
                  <a:schemeClr val="bg2"/>
                </a:solidFill>
              </a:rPr>
              <a:t>计算机数字图像合成艺术</a:t>
            </a:r>
          </a:p>
        </p:txBody>
      </p:sp>
      <p:pic>
        <p:nvPicPr>
          <p:cNvPr id="18436" name="Picture 4" descr="窗口">
            <a:extLst>
              <a:ext uri="{FF2B5EF4-FFF2-40B4-BE49-F238E27FC236}">
                <a16:creationId xmlns:a16="http://schemas.microsoft.com/office/drawing/2014/main" id="{7CDC469F-686B-E147-E6D1-7C430BEB2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2349500"/>
            <a:ext cx="23193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descr="FP0096">
            <a:extLst>
              <a:ext uri="{FF2B5EF4-FFF2-40B4-BE49-F238E27FC236}">
                <a16:creationId xmlns:a16="http://schemas.microsoft.com/office/drawing/2014/main" id="{474162D3-7011-7915-53C9-E45AA68F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924175"/>
            <a:ext cx="3311525"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28AE532-0467-310B-B8CC-583A85A3E12F}"/>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19459" name="Rectangle 3">
            <a:extLst>
              <a:ext uri="{FF2B5EF4-FFF2-40B4-BE49-F238E27FC236}">
                <a16:creationId xmlns:a16="http://schemas.microsoft.com/office/drawing/2014/main" id="{3DD655AC-EC5E-D71F-6874-5521B65CEA41}"/>
              </a:ext>
            </a:extLst>
          </p:cNvPr>
          <p:cNvSpPr>
            <a:spLocks noGrp="1" noChangeArrowheads="1"/>
          </p:cNvSpPr>
          <p:nvPr>
            <p:ph type="body" idx="1"/>
          </p:nvPr>
        </p:nvSpPr>
        <p:spPr>
          <a:xfrm>
            <a:off x="661988" y="1484313"/>
            <a:ext cx="7772400" cy="4114800"/>
          </a:xfrm>
        </p:spPr>
        <p:txBody>
          <a:bodyPr/>
          <a:lstStyle/>
          <a:p>
            <a:pPr eaLnBrk="1" hangingPunct="1"/>
            <a:r>
              <a:rPr lang="zh-CN" altLang="en-US" b="1">
                <a:solidFill>
                  <a:schemeClr val="bg2"/>
                </a:solidFill>
              </a:rPr>
              <a:t>计算机图形设计艺术</a:t>
            </a:r>
            <a:r>
              <a:rPr lang="zh-CN" altLang="en-US">
                <a:solidFill>
                  <a:schemeClr val="bg2"/>
                </a:solidFill>
              </a:rPr>
              <a:t> </a:t>
            </a:r>
            <a:endParaRPr lang="en-US" altLang="zh-CN">
              <a:solidFill>
                <a:schemeClr val="bg2"/>
              </a:solidFill>
            </a:endParaRPr>
          </a:p>
        </p:txBody>
      </p:sp>
      <p:pic>
        <p:nvPicPr>
          <p:cNvPr id="19460" name="Picture 4" descr="Cheshire Cat">
            <a:extLst>
              <a:ext uri="{FF2B5EF4-FFF2-40B4-BE49-F238E27FC236}">
                <a16:creationId xmlns:a16="http://schemas.microsoft.com/office/drawing/2014/main" id="{FAFB7023-273E-2787-8315-D0BBD0B65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013" y="1844675"/>
            <a:ext cx="29210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20041126165557223">
            <a:extLst>
              <a:ext uri="{FF2B5EF4-FFF2-40B4-BE49-F238E27FC236}">
                <a16:creationId xmlns:a16="http://schemas.microsoft.com/office/drawing/2014/main" id="{E5B28B4F-B305-FDFC-4B33-B6E2496AC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3" y="2349500"/>
            <a:ext cx="291465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DEDE35C-1872-C3A3-F4FE-6BBA873500E9}"/>
              </a:ext>
            </a:extLst>
          </p:cNvPr>
          <p:cNvSpPr>
            <a:spLocks noGrp="1" noChangeArrowheads="1"/>
          </p:cNvSpPr>
          <p:nvPr>
            <p:ph type="title"/>
          </p:nvPr>
        </p:nvSpPr>
        <p:spPr/>
        <p:txBody>
          <a:bodyPr/>
          <a:lstStyle/>
          <a:p>
            <a:pPr eaLnBrk="1" hangingPunct="1"/>
            <a:r>
              <a:rPr lang="zh-CN" altLang="en-US" b="1">
                <a:solidFill>
                  <a:schemeClr val="bg2"/>
                </a:solidFill>
              </a:rPr>
              <a:t>计算机艺术</a:t>
            </a:r>
          </a:p>
        </p:txBody>
      </p:sp>
      <p:sp>
        <p:nvSpPr>
          <p:cNvPr id="20483" name="Rectangle 3">
            <a:extLst>
              <a:ext uri="{FF2B5EF4-FFF2-40B4-BE49-F238E27FC236}">
                <a16:creationId xmlns:a16="http://schemas.microsoft.com/office/drawing/2014/main" id="{DC14D78E-A913-C4CE-5C2C-96222DF34ED3}"/>
              </a:ext>
            </a:extLst>
          </p:cNvPr>
          <p:cNvSpPr>
            <a:spLocks noGrp="1" noChangeArrowheads="1"/>
          </p:cNvSpPr>
          <p:nvPr>
            <p:ph type="body" idx="1"/>
          </p:nvPr>
        </p:nvSpPr>
        <p:spPr>
          <a:xfrm>
            <a:off x="685800" y="1684338"/>
            <a:ext cx="7772400" cy="4114800"/>
          </a:xfrm>
        </p:spPr>
        <p:txBody>
          <a:bodyPr/>
          <a:lstStyle/>
          <a:p>
            <a:pPr eaLnBrk="1" hangingPunct="1"/>
            <a:r>
              <a:rPr lang="zh-CN" altLang="en-US" b="1">
                <a:solidFill>
                  <a:schemeClr val="bg2"/>
                </a:solidFill>
              </a:rPr>
              <a:t>计算机图形设计艺术</a:t>
            </a:r>
            <a:r>
              <a:rPr lang="zh-CN" altLang="en-US">
                <a:solidFill>
                  <a:schemeClr val="bg2"/>
                </a:solidFill>
              </a:rPr>
              <a:t> </a:t>
            </a:r>
            <a:endParaRPr lang="en-US" altLang="zh-CN">
              <a:solidFill>
                <a:schemeClr val="bg2"/>
              </a:solidFill>
            </a:endParaRPr>
          </a:p>
        </p:txBody>
      </p:sp>
      <p:pic>
        <p:nvPicPr>
          <p:cNvPr id="20484" name="Picture 8" descr="SPE00046">
            <a:extLst>
              <a:ext uri="{FF2B5EF4-FFF2-40B4-BE49-F238E27FC236}">
                <a16:creationId xmlns:a16="http://schemas.microsoft.com/office/drawing/2014/main" id="{F076C4F0-5D4E-2233-700C-75453FA06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2492375"/>
            <a:ext cx="36671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9BA7961-2DC0-FA6B-B7C1-66C744262689}"/>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21507" name="Rectangle 3">
            <a:extLst>
              <a:ext uri="{FF2B5EF4-FFF2-40B4-BE49-F238E27FC236}">
                <a16:creationId xmlns:a16="http://schemas.microsoft.com/office/drawing/2014/main" id="{950660AE-5D66-716A-024A-A18D97D81665}"/>
              </a:ext>
            </a:extLst>
          </p:cNvPr>
          <p:cNvSpPr>
            <a:spLocks noGrp="1" noChangeArrowheads="1"/>
          </p:cNvSpPr>
          <p:nvPr>
            <p:ph type="body" idx="1"/>
          </p:nvPr>
        </p:nvSpPr>
        <p:spPr/>
        <p:txBody>
          <a:bodyPr/>
          <a:lstStyle/>
          <a:p>
            <a:pPr eaLnBrk="1" hangingPunct="1"/>
            <a:r>
              <a:rPr lang="zh-CN" altLang="en-US" b="1">
                <a:solidFill>
                  <a:schemeClr val="bg2"/>
                </a:solidFill>
              </a:rPr>
              <a:t>工业产品设计</a:t>
            </a:r>
            <a:r>
              <a:rPr lang="zh-CN" altLang="en-US">
                <a:solidFill>
                  <a:schemeClr val="bg2"/>
                </a:solidFill>
              </a:rPr>
              <a:t> </a:t>
            </a:r>
          </a:p>
        </p:txBody>
      </p:sp>
      <p:pic>
        <p:nvPicPr>
          <p:cNvPr id="21508" name="Picture 4" descr="0061">
            <a:extLst>
              <a:ext uri="{FF2B5EF4-FFF2-40B4-BE49-F238E27FC236}">
                <a16:creationId xmlns:a16="http://schemas.microsoft.com/office/drawing/2014/main" id="{EEA0ED61-5AE2-43D2-B5A3-EB0DB3742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997200"/>
            <a:ext cx="52847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EB0AEE4-3AE5-65FF-E25B-2C747A0D72C8}"/>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endParaRPr lang="en-US" altLang="zh-CN" b="1">
              <a:solidFill>
                <a:schemeClr val="bg2"/>
              </a:solidFill>
            </a:endParaRPr>
          </a:p>
        </p:txBody>
      </p:sp>
      <p:sp>
        <p:nvSpPr>
          <p:cNvPr id="22531" name="Rectangle 3">
            <a:extLst>
              <a:ext uri="{FF2B5EF4-FFF2-40B4-BE49-F238E27FC236}">
                <a16:creationId xmlns:a16="http://schemas.microsoft.com/office/drawing/2014/main" id="{AC777BE8-35DF-0D9F-6F60-66BE996E5F11}"/>
              </a:ext>
            </a:extLst>
          </p:cNvPr>
          <p:cNvSpPr>
            <a:spLocks noGrp="1" noChangeArrowheads="1"/>
          </p:cNvSpPr>
          <p:nvPr>
            <p:ph type="body" idx="1"/>
          </p:nvPr>
        </p:nvSpPr>
        <p:spPr>
          <a:xfrm>
            <a:off x="250825" y="1341438"/>
            <a:ext cx="7772400" cy="4114800"/>
          </a:xfrm>
        </p:spPr>
        <p:txBody>
          <a:bodyPr/>
          <a:lstStyle/>
          <a:p>
            <a:pPr eaLnBrk="1" hangingPunct="1"/>
            <a:r>
              <a:rPr lang="zh-CN" altLang="en-US" b="1">
                <a:solidFill>
                  <a:schemeClr val="bg2"/>
                </a:solidFill>
              </a:rPr>
              <a:t>广告设计</a:t>
            </a:r>
            <a:r>
              <a:rPr lang="zh-CN" altLang="en-US">
                <a:solidFill>
                  <a:schemeClr val="bg2"/>
                </a:solidFill>
              </a:rPr>
              <a:t> </a:t>
            </a:r>
          </a:p>
        </p:txBody>
      </p:sp>
      <p:pic>
        <p:nvPicPr>
          <p:cNvPr id="22532" name="Picture 6" descr="car9_1024">
            <a:extLst>
              <a:ext uri="{FF2B5EF4-FFF2-40B4-BE49-F238E27FC236}">
                <a16:creationId xmlns:a16="http://schemas.microsoft.com/office/drawing/2014/main" id="{D92AB6E1-7BC0-81A0-0A37-BB5D3AFA4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133600"/>
            <a:ext cx="5545138"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1">
            <a:extLst>
              <a:ext uri="{FF2B5EF4-FFF2-40B4-BE49-F238E27FC236}">
                <a16:creationId xmlns:a16="http://schemas.microsoft.com/office/drawing/2014/main" id="{66F41F13-6C96-5400-B9F5-BDA0263EB3E3}"/>
              </a:ext>
            </a:extLst>
          </p:cNvPr>
          <p:cNvSpPr txBox="1">
            <a:spLocks noChangeArrowheads="1"/>
          </p:cNvSpPr>
          <p:nvPr/>
        </p:nvSpPr>
        <p:spPr bwMode="auto">
          <a:xfrm>
            <a:off x="89337" y="2133600"/>
            <a:ext cx="1169551"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vert="eaVert">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bg2"/>
                </a:solidFill>
              </a:rPr>
              <a:t>应            用</a:t>
            </a:r>
            <a:endParaRPr lang="zh-CN" altLang="en-US" sz="3600" b="0">
              <a:solidFill>
                <a:schemeClr val="bg2"/>
              </a:solidFill>
            </a:endParaRPr>
          </a:p>
          <a:p>
            <a:pPr eaLnBrk="1" hangingPunct="1">
              <a:spcBef>
                <a:spcPct val="0"/>
              </a:spcBef>
              <a:buClrTx/>
              <a:buSzTx/>
              <a:buFontTx/>
              <a:buNone/>
            </a:pPr>
            <a:endParaRPr lang="zh-CN" altLang="en-US" sz="2800" b="0">
              <a:solidFill>
                <a:schemeClr val="bg2"/>
              </a:solidFill>
            </a:endParaRPr>
          </a:p>
        </p:txBody>
      </p:sp>
      <p:sp>
        <p:nvSpPr>
          <p:cNvPr id="7220" name="Text Box 52">
            <a:extLst>
              <a:ext uri="{FF2B5EF4-FFF2-40B4-BE49-F238E27FC236}">
                <a16:creationId xmlns:a16="http://schemas.microsoft.com/office/drawing/2014/main" id="{8116D9F9-C2B8-EC06-76DA-A715AF4AD275}"/>
              </a:ext>
            </a:extLst>
          </p:cNvPr>
          <p:cNvSpPr txBox="1">
            <a:spLocks noChangeArrowheads="1"/>
          </p:cNvSpPr>
          <p:nvPr/>
        </p:nvSpPr>
        <p:spPr bwMode="auto">
          <a:xfrm>
            <a:off x="1331913" y="419894"/>
            <a:ext cx="487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图形用户界面</a:t>
            </a:r>
          </a:p>
          <a:p>
            <a:pPr eaLnBrk="1" hangingPunct="1">
              <a:spcBef>
                <a:spcPct val="0"/>
              </a:spcBef>
              <a:buClrTx/>
              <a:buSzTx/>
              <a:buFont typeface="Wingdings" panose="05000000000000000000" pitchFamily="2" charset="2"/>
              <a:buNone/>
            </a:pPr>
            <a:endParaRPr lang="zh-CN" altLang="en-US" dirty="0">
              <a:solidFill>
                <a:schemeClr val="bg2"/>
              </a:solidFill>
            </a:endParaRPr>
          </a:p>
        </p:txBody>
      </p:sp>
      <p:sp>
        <p:nvSpPr>
          <p:cNvPr id="7221" name="Text Box 53">
            <a:extLst>
              <a:ext uri="{FF2B5EF4-FFF2-40B4-BE49-F238E27FC236}">
                <a16:creationId xmlns:a16="http://schemas.microsoft.com/office/drawing/2014/main" id="{6D7E580E-5515-554D-EA8D-E61FEA1F5C15}"/>
              </a:ext>
            </a:extLst>
          </p:cNvPr>
          <p:cNvSpPr txBox="1">
            <a:spLocks noChangeArrowheads="1"/>
          </p:cNvSpPr>
          <p:nvPr/>
        </p:nvSpPr>
        <p:spPr bwMode="auto">
          <a:xfrm>
            <a:off x="1908175" y="1776413"/>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solidFill>
                  <a:schemeClr val="bg2"/>
                </a:solidFill>
              </a:rPr>
              <a:t>        </a:t>
            </a:r>
            <a:endParaRPr lang="zh-CN" altLang="en-US" sz="2800" b="0">
              <a:solidFill>
                <a:schemeClr val="bg2"/>
              </a:solidFill>
            </a:endParaRPr>
          </a:p>
        </p:txBody>
      </p:sp>
      <p:sp>
        <p:nvSpPr>
          <p:cNvPr id="7223" name="Text Box 55">
            <a:extLst>
              <a:ext uri="{FF2B5EF4-FFF2-40B4-BE49-F238E27FC236}">
                <a16:creationId xmlns:a16="http://schemas.microsoft.com/office/drawing/2014/main" id="{6B32C49E-A3E7-E0CB-863F-17B63DB515E0}"/>
              </a:ext>
            </a:extLst>
          </p:cNvPr>
          <p:cNvSpPr txBox="1">
            <a:spLocks noChangeArrowheads="1"/>
          </p:cNvSpPr>
          <p:nvPr/>
        </p:nvSpPr>
        <p:spPr bwMode="auto">
          <a:xfrm>
            <a:off x="1331913" y="1196975"/>
            <a:ext cx="7586662"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计算机辅助设计与制造</a:t>
            </a:r>
            <a:r>
              <a:rPr lang="en-US" altLang="zh-CN" dirty="0">
                <a:solidFill>
                  <a:schemeClr val="bg2"/>
                </a:solidFill>
              </a:rPr>
              <a:t>——</a:t>
            </a:r>
            <a:r>
              <a:rPr lang="zh-CN" altLang="en-US" dirty="0">
                <a:solidFill>
                  <a:schemeClr val="bg2"/>
                </a:solidFill>
              </a:rPr>
              <a:t>工业领域</a:t>
            </a:r>
          </a:p>
          <a:p>
            <a:pPr lvl="1" eaLnBrk="1" hangingPunct="1">
              <a:spcBef>
                <a:spcPct val="0"/>
              </a:spcBef>
              <a:buFont typeface="Wingdings" panose="05000000000000000000" pitchFamily="2" charset="2"/>
              <a:buChar char="Ø"/>
            </a:pPr>
            <a:r>
              <a:rPr lang="en-US" altLang="zh-CN" b="0" dirty="0">
                <a:solidFill>
                  <a:schemeClr val="bg2"/>
                </a:solidFill>
              </a:rPr>
              <a:t>CAD/CAM</a:t>
            </a:r>
            <a:r>
              <a:rPr lang="zh-CN" altLang="en-US" b="0" dirty="0">
                <a:solidFill>
                  <a:schemeClr val="bg2"/>
                </a:solidFill>
              </a:rPr>
              <a:t>是</a:t>
            </a:r>
            <a:r>
              <a:rPr lang="en-US" altLang="zh-CN" b="0" dirty="0">
                <a:solidFill>
                  <a:schemeClr val="bg2"/>
                </a:solidFill>
              </a:rPr>
              <a:t>CG</a:t>
            </a:r>
            <a:r>
              <a:rPr lang="zh-CN" altLang="en-US" b="0" dirty="0">
                <a:solidFill>
                  <a:schemeClr val="bg2"/>
                </a:solidFill>
              </a:rPr>
              <a:t>在工业界最广泛、最活跃的应用领域。</a:t>
            </a:r>
            <a:endParaRPr lang="en-US" altLang="zh-CN" b="0" dirty="0">
              <a:solidFill>
                <a:schemeClr val="bg2"/>
              </a:solidFill>
            </a:endParaRPr>
          </a:p>
          <a:p>
            <a:pPr lvl="1" eaLnBrk="1" hangingPunct="1">
              <a:spcBef>
                <a:spcPct val="0"/>
              </a:spcBef>
              <a:buFont typeface="Wingdings" panose="05000000000000000000" pitchFamily="2" charset="2"/>
              <a:buChar char="Ø"/>
            </a:pPr>
            <a:r>
              <a:rPr lang="zh-CN" altLang="en-US" sz="2800" b="0" dirty="0">
                <a:solidFill>
                  <a:schemeClr val="bg2"/>
                </a:solidFill>
              </a:rPr>
              <a:t>用三维计算机建模软件包设计出机械零件，再用这些虚拟设计指导生产过程，由计算机控制的生产设备生产出零件</a:t>
            </a:r>
            <a:endParaRPr lang="en-US" altLang="zh-CN" sz="2800" b="0" dirty="0">
              <a:solidFill>
                <a:schemeClr val="bg2"/>
              </a:solidFill>
            </a:endParaRPr>
          </a:p>
          <a:p>
            <a:pPr lvl="1" eaLnBrk="1" hangingPunct="1">
              <a:spcBef>
                <a:spcPct val="0"/>
              </a:spcBef>
              <a:buFont typeface="Wingdings" panose="05000000000000000000" pitchFamily="2" charset="2"/>
              <a:buChar char="Ø"/>
            </a:pPr>
            <a:r>
              <a:rPr lang="zh-CN" altLang="en-US" sz="2800" b="0" dirty="0">
                <a:solidFill>
                  <a:schemeClr val="bg2"/>
                </a:solidFill>
              </a:rPr>
              <a:t>飞机、汽车、船舶、机电、轻工、服装的外形设计</a:t>
            </a:r>
            <a:endParaRPr lang="en-US" altLang="zh-CN" sz="2800" b="0" dirty="0">
              <a:solidFill>
                <a:schemeClr val="bg2"/>
              </a:solidFill>
            </a:endParaRPr>
          </a:p>
          <a:p>
            <a:pPr lvl="1" eaLnBrk="1" hangingPunct="1">
              <a:spcBef>
                <a:spcPct val="0"/>
              </a:spcBef>
              <a:buFont typeface="Wingdings" panose="05000000000000000000" pitchFamily="2" charset="2"/>
              <a:buChar char="Ø"/>
            </a:pPr>
            <a:r>
              <a:rPr lang="zh-CN" altLang="en-US" sz="2800" b="0" dirty="0">
                <a:solidFill>
                  <a:schemeClr val="bg2"/>
                </a:solidFill>
              </a:rPr>
              <a:t>集成电路、印刷电路板的设计</a:t>
            </a:r>
            <a:endParaRPr lang="en-US" altLang="zh-CN" sz="2800" b="0" dirty="0">
              <a:solidFill>
                <a:schemeClr val="bg2"/>
              </a:solidFill>
            </a:endParaRPr>
          </a:p>
          <a:p>
            <a:pPr lvl="1" eaLnBrk="1" hangingPunct="1">
              <a:spcBef>
                <a:spcPct val="0"/>
              </a:spcBef>
              <a:buFont typeface="Wingdings" panose="05000000000000000000" pitchFamily="2" charset="2"/>
              <a:buChar char="Ø"/>
            </a:pPr>
            <a:r>
              <a:rPr lang="zh-CN" altLang="en-US" sz="2800" b="0" dirty="0">
                <a:solidFill>
                  <a:schemeClr val="bg2"/>
                </a:solidFill>
              </a:rPr>
              <a:t>建筑设计</a:t>
            </a:r>
            <a:endParaRPr lang="en-US" altLang="zh-CN" b="0" dirty="0">
              <a:solidFill>
                <a:schemeClr val="bg2"/>
              </a:solidFill>
            </a:endParaRPr>
          </a:p>
          <a:p>
            <a:pPr lvl="1" eaLnBrk="1" hangingPunct="1">
              <a:spcBef>
                <a:spcPct val="0"/>
              </a:spcBef>
              <a:buFont typeface="Wingdings" panose="05000000000000000000" pitchFamily="2" charset="2"/>
              <a:buChar char="Ø"/>
            </a:pPr>
            <a:r>
              <a:rPr lang="zh-CN" altLang="en-US" sz="2800" b="0" dirty="0">
                <a:solidFill>
                  <a:schemeClr val="bg2"/>
                </a:solidFill>
              </a:rPr>
              <a:t>基于工程图纸的三维形体重建 </a:t>
            </a:r>
            <a:endParaRPr lang="zh-CN" altLang="en-US" sz="3200" b="0" dirty="0">
              <a:solidFill>
                <a:schemeClr val="bg2"/>
              </a:solidFill>
            </a:endParaRPr>
          </a:p>
          <a:p>
            <a:pPr lvl="2" eaLnBrk="1" hangingPunct="1">
              <a:spcBef>
                <a:spcPct val="0"/>
              </a:spcBef>
              <a:buFontTx/>
              <a:buNone/>
            </a:pPr>
            <a:endParaRPr lang="zh-CN" altLang="en-US" sz="3200" b="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20"/>
                                        </p:tgtEl>
                                        <p:attrNameLst>
                                          <p:attrName>style.visibility</p:attrName>
                                        </p:attrNameLst>
                                      </p:cBhvr>
                                      <p:to>
                                        <p:strVal val="visible"/>
                                      </p:to>
                                    </p:set>
                                    <p:animEffect transition="in" filter="blinds(horizontal)">
                                      <p:cBhvr>
                                        <p:cTn id="7" dur="500"/>
                                        <p:tgtEl>
                                          <p:spTgt spid="7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221"/>
                                        </p:tgtEl>
                                        <p:attrNameLst>
                                          <p:attrName>style.visibility</p:attrName>
                                        </p:attrNameLst>
                                      </p:cBhvr>
                                      <p:to>
                                        <p:strVal val="visible"/>
                                      </p:to>
                                    </p:set>
                                    <p:animEffect transition="in" filter="blinds(horizontal)">
                                      <p:cBhvr>
                                        <p:cTn id="12" dur="500"/>
                                        <p:tgtEl>
                                          <p:spTgt spid="72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223"/>
                                        </p:tgtEl>
                                        <p:attrNameLst>
                                          <p:attrName>style.visibility</p:attrName>
                                        </p:attrNameLst>
                                      </p:cBhvr>
                                      <p:to>
                                        <p:strVal val="visible"/>
                                      </p:to>
                                    </p:set>
                                    <p:animEffect transition="in" filter="blinds(horizontal)">
                                      <p:cBhvr>
                                        <p:cTn id="17" dur="500"/>
                                        <p:tgtEl>
                                          <p:spTgt spid="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0" grpId="0" autoUpdateAnimBg="0"/>
      <p:bldP spid="7221" grpId="0" autoUpdateAnimBg="0"/>
      <p:bldP spid="72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FE9DEF7-7FE0-9B82-4F3C-681774463B6D}"/>
              </a:ext>
            </a:extLst>
          </p:cNvPr>
          <p:cNvSpPr>
            <a:spLocks noGrp="1" noChangeArrowheads="1"/>
          </p:cNvSpPr>
          <p:nvPr>
            <p:ph type="title"/>
          </p:nvPr>
        </p:nvSpPr>
        <p:spPr/>
        <p:txBody>
          <a:bodyPr/>
          <a:lstStyle/>
          <a:p>
            <a:pPr eaLnBrk="1" hangingPunct="1"/>
            <a:r>
              <a:rPr lang="zh-CN" altLang="en-US" b="1">
                <a:solidFill>
                  <a:schemeClr val="bg2"/>
                </a:solidFill>
              </a:rPr>
              <a:t>计算机艺术</a:t>
            </a:r>
            <a:r>
              <a:rPr lang="en-US" altLang="zh-CN" b="1">
                <a:solidFill>
                  <a:schemeClr val="bg2"/>
                </a:solidFill>
              </a:rPr>
              <a:t>——</a:t>
            </a:r>
            <a:r>
              <a:rPr lang="zh-CN" altLang="en-US" b="1">
                <a:solidFill>
                  <a:schemeClr val="bg2"/>
                </a:solidFill>
              </a:rPr>
              <a:t>艺术领域</a:t>
            </a:r>
          </a:p>
        </p:txBody>
      </p:sp>
      <p:sp>
        <p:nvSpPr>
          <p:cNvPr id="23555" name="Rectangle 3">
            <a:extLst>
              <a:ext uri="{FF2B5EF4-FFF2-40B4-BE49-F238E27FC236}">
                <a16:creationId xmlns:a16="http://schemas.microsoft.com/office/drawing/2014/main" id="{F953E003-CB5A-015F-0890-00ADC9B9E961}"/>
              </a:ext>
            </a:extLst>
          </p:cNvPr>
          <p:cNvSpPr>
            <a:spLocks noGrp="1" noChangeArrowheads="1"/>
          </p:cNvSpPr>
          <p:nvPr>
            <p:ph type="body" idx="1"/>
          </p:nvPr>
        </p:nvSpPr>
        <p:spPr/>
        <p:txBody>
          <a:bodyPr/>
          <a:lstStyle/>
          <a:p>
            <a:pPr eaLnBrk="1" hangingPunct="1"/>
            <a:r>
              <a:rPr lang="zh-CN" altLang="en-US" b="1">
                <a:solidFill>
                  <a:schemeClr val="bg2"/>
                </a:solidFill>
              </a:rPr>
              <a:t>纺织品和服装设计</a:t>
            </a:r>
            <a:r>
              <a:rPr lang="zh-CN" altLang="en-US">
                <a:solidFill>
                  <a:schemeClr val="bg2"/>
                </a:solidFill>
              </a:rPr>
              <a:t> </a:t>
            </a:r>
          </a:p>
        </p:txBody>
      </p:sp>
      <p:pic>
        <p:nvPicPr>
          <p:cNvPr id="23556" name="Picture 6" descr="2-8">
            <a:extLst>
              <a:ext uri="{FF2B5EF4-FFF2-40B4-BE49-F238E27FC236}">
                <a16:creationId xmlns:a16="http://schemas.microsoft.com/office/drawing/2014/main" id="{5301F96D-A0FF-62B5-C7F4-20A8539B5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275" y="3213100"/>
            <a:ext cx="154622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8" descr="1-4">
            <a:extLst>
              <a:ext uri="{FF2B5EF4-FFF2-40B4-BE49-F238E27FC236}">
                <a16:creationId xmlns:a16="http://schemas.microsoft.com/office/drawing/2014/main" id="{076BC29A-751C-AD86-F481-B7B3B2BD6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3213100"/>
            <a:ext cx="1498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6091D69-8DD1-EBD6-D1D8-C2C88B21ABD6}"/>
              </a:ext>
            </a:extLst>
          </p:cNvPr>
          <p:cNvSpPr>
            <a:spLocks noGrp="1" noChangeArrowheads="1"/>
          </p:cNvSpPr>
          <p:nvPr>
            <p:ph type="title"/>
          </p:nvPr>
        </p:nvSpPr>
        <p:spPr>
          <a:xfrm>
            <a:off x="1547813" y="228600"/>
            <a:ext cx="7596187" cy="1447800"/>
          </a:xfrm>
        </p:spPr>
        <p:txBody>
          <a:bodyPr/>
          <a:lstStyle/>
          <a:p>
            <a:pPr eaLnBrk="1" hangingPunct="1"/>
            <a:r>
              <a:rPr kumimoji="0" lang="zh-CN" altLang="en-US" sz="4000">
                <a:solidFill>
                  <a:schemeClr val="bg2"/>
                </a:solidFill>
              </a:rPr>
              <a:t>非真实感绘制</a:t>
            </a:r>
            <a:br>
              <a:rPr kumimoji="0" lang="zh-CN" altLang="en-US" sz="4000">
                <a:solidFill>
                  <a:schemeClr val="bg2"/>
                </a:solidFill>
              </a:rPr>
            </a:br>
            <a:r>
              <a:rPr kumimoji="0" lang="en-US" altLang="zh-CN" sz="4000">
                <a:solidFill>
                  <a:schemeClr val="bg2"/>
                </a:solidFill>
              </a:rPr>
              <a:t>NPR Non-Photorealistic Rendering</a:t>
            </a:r>
            <a:r>
              <a:rPr kumimoji="0" lang="zh-CN" altLang="en-US" sz="4000">
                <a:solidFill>
                  <a:schemeClr val="bg2"/>
                </a:solidFill>
              </a:rPr>
              <a:t> </a:t>
            </a:r>
          </a:p>
        </p:txBody>
      </p:sp>
      <p:sp>
        <p:nvSpPr>
          <p:cNvPr id="24579" name="Rectangle 3">
            <a:extLst>
              <a:ext uri="{FF2B5EF4-FFF2-40B4-BE49-F238E27FC236}">
                <a16:creationId xmlns:a16="http://schemas.microsoft.com/office/drawing/2014/main" id="{867604B7-116F-6530-A16A-71D5C22958B0}"/>
              </a:ext>
            </a:extLst>
          </p:cNvPr>
          <p:cNvSpPr>
            <a:spLocks noGrp="1" noChangeArrowheads="1"/>
          </p:cNvSpPr>
          <p:nvPr>
            <p:ph type="body" idx="1"/>
          </p:nvPr>
        </p:nvSpPr>
        <p:spPr>
          <a:xfrm>
            <a:off x="684213" y="1905000"/>
            <a:ext cx="8424862" cy="4114800"/>
          </a:xfrm>
        </p:spPr>
        <p:txBody>
          <a:bodyPr/>
          <a:lstStyle/>
          <a:p>
            <a:pPr eaLnBrk="1" hangingPunct="1"/>
            <a:r>
              <a:rPr lang="zh-CN" altLang="en-US">
                <a:solidFill>
                  <a:schemeClr val="bg2"/>
                </a:solidFill>
                <a:ea typeface="黑体" panose="02010609060101010101" pitchFamily="49" charset="-122"/>
              </a:rPr>
              <a:t>非真实感图形比真实感图形应用更广泛，如文学读物插图，其中儿童读物插图量最大；</a:t>
            </a:r>
          </a:p>
          <a:p>
            <a:pPr eaLnBrk="1" hangingPunct="1"/>
            <a:r>
              <a:rPr lang="zh-CN" altLang="en-US">
                <a:solidFill>
                  <a:schemeClr val="bg2"/>
                </a:solidFill>
                <a:ea typeface="黑体" panose="02010609060101010101" pitchFamily="49" charset="-122"/>
              </a:rPr>
              <a:t>用数字方法对传统绘画进行模拟以掌握其规律性的东西；</a:t>
            </a:r>
          </a:p>
          <a:p>
            <a:pPr eaLnBrk="1" hangingPunct="1"/>
            <a:r>
              <a:rPr lang="zh-CN" altLang="en-US">
                <a:solidFill>
                  <a:schemeClr val="bg2"/>
                </a:solidFill>
                <a:ea typeface="黑体" panose="02010609060101010101" pitchFamily="49" charset="-122"/>
              </a:rPr>
              <a:t>传统动画都是非真实感的，现在需要用计算机技术再现它们</a:t>
            </a:r>
            <a:endParaRPr lang="zh-CN" altLang="en-US">
              <a:solidFill>
                <a:schemeClr val="bg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A3FB7A2-C6C4-BF63-F33D-65D56EEA8079}"/>
              </a:ext>
            </a:extLst>
          </p:cNvPr>
          <p:cNvSpPr>
            <a:spLocks noGrp="1" noChangeArrowheads="1"/>
          </p:cNvSpPr>
          <p:nvPr>
            <p:ph type="title"/>
          </p:nvPr>
        </p:nvSpPr>
        <p:spPr>
          <a:xfrm>
            <a:off x="323850" y="476250"/>
            <a:ext cx="1223963" cy="4824413"/>
          </a:xfrm>
        </p:spPr>
        <p:txBody>
          <a:bodyPr/>
          <a:lstStyle/>
          <a:p>
            <a:pPr eaLnBrk="1" hangingPunct="1"/>
            <a:r>
              <a:rPr lang="zh-CN" altLang="en-US" sz="4800" b="1">
                <a:solidFill>
                  <a:schemeClr val="bg2"/>
                </a:solidFill>
                <a:latin typeface="黑体" panose="02010609060101010101" pitchFamily="49" charset="-122"/>
                <a:ea typeface="黑体" panose="02010609060101010101" pitchFamily="49" charset="-122"/>
              </a:rPr>
              <a:t>钢笔画效果</a:t>
            </a:r>
          </a:p>
        </p:txBody>
      </p:sp>
      <p:sp>
        <p:nvSpPr>
          <p:cNvPr id="25603" name="Rectangle 3">
            <a:extLst>
              <a:ext uri="{FF2B5EF4-FFF2-40B4-BE49-F238E27FC236}">
                <a16:creationId xmlns:a16="http://schemas.microsoft.com/office/drawing/2014/main" id="{B1997D19-4D61-F38E-2AC5-455E9311C4CD}"/>
              </a:ext>
            </a:extLst>
          </p:cNvPr>
          <p:cNvSpPr>
            <a:spLocks noGrp="1" noChangeArrowheads="1"/>
          </p:cNvSpPr>
          <p:nvPr>
            <p:ph type="body" idx="1"/>
          </p:nvPr>
        </p:nvSpPr>
        <p:spPr>
          <a:xfrm>
            <a:off x="0" y="5635625"/>
            <a:ext cx="9144000" cy="1106488"/>
          </a:xfrm>
        </p:spPr>
        <p:txBody>
          <a:bodyPr/>
          <a:lstStyle/>
          <a:p>
            <a:pPr eaLnBrk="1" hangingPunct="1">
              <a:buFont typeface="Wingdings" panose="05000000000000000000" pitchFamily="2" charset="2"/>
              <a:buNone/>
            </a:pPr>
            <a:r>
              <a:rPr lang="zh-CN" altLang="en-US" sz="2800" b="1">
                <a:solidFill>
                  <a:schemeClr val="bg2"/>
                </a:solidFill>
              </a:rPr>
              <a:t>钢笔素描产生于中世纪，从</a:t>
            </a:r>
            <a:r>
              <a:rPr lang="en-US" altLang="zh-CN" sz="2800" b="1">
                <a:solidFill>
                  <a:schemeClr val="bg2"/>
                </a:solidFill>
              </a:rPr>
              <a:t>19</a:t>
            </a:r>
            <a:r>
              <a:rPr lang="zh-CN" altLang="en-US" sz="2800" b="1">
                <a:solidFill>
                  <a:schemeClr val="bg2"/>
                </a:solidFill>
              </a:rPr>
              <a:t>世纪开始成为一门艺术，然而用计算机模拟钢笔绘画却是</a:t>
            </a:r>
            <a:r>
              <a:rPr lang="en-US" altLang="zh-CN" sz="2800" b="1">
                <a:solidFill>
                  <a:schemeClr val="bg2"/>
                </a:solidFill>
              </a:rPr>
              <a:t>20</a:t>
            </a:r>
            <a:r>
              <a:rPr lang="zh-CN" altLang="en-US" sz="2800" b="1">
                <a:solidFill>
                  <a:schemeClr val="bg2"/>
                </a:solidFill>
              </a:rPr>
              <a:t>世纪</a:t>
            </a:r>
            <a:r>
              <a:rPr lang="en-US" altLang="zh-CN" sz="2800" b="1">
                <a:solidFill>
                  <a:schemeClr val="bg2"/>
                </a:solidFill>
              </a:rPr>
              <a:t>90</a:t>
            </a:r>
            <a:r>
              <a:rPr lang="zh-CN" altLang="en-US" sz="2800" b="1">
                <a:solidFill>
                  <a:schemeClr val="bg2"/>
                </a:solidFill>
              </a:rPr>
              <a:t>年代的事情。</a:t>
            </a:r>
            <a:r>
              <a:rPr lang="zh-CN" altLang="en-US">
                <a:solidFill>
                  <a:schemeClr val="bg2"/>
                </a:solidFill>
              </a:rPr>
              <a:t> </a:t>
            </a:r>
          </a:p>
        </p:txBody>
      </p:sp>
      <p:pic>
        <p:nvPicPr>
          <p:cNvPr id="25604" name="Picture 4" descr="钢笔画">
            <a:extLst>
              <a:ext uri="{FF2B5EF4-FFF2-40B4-BE49-F238E27FC236}">
                <a16:creationId xmlns:a16="http://schemas.microsoft.com/office/drawing/2014/main" id="{3F2D324C-74E7-AC14-34EB-C9DEB7BEC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76250"/>
            <a:ext cx="5976937"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CDFC88-6F07-8826-288F-3CF9AA97ABB3}"/>
              </a:ext>
            </a:extLst>
          </p:cNvPr>
          <p:cNvSpPr>
            <a:spLocks noGrp="1" noChangeArrowheads="1"/>
          </p:cNvSpPr>
          <p:nvPr>
            <p:ph type="title"/>
          </p:nvPr>
        </p:nvSpPr>
        <p:spPr>
          <a:xfrm>
            <a:off x="1905000" y="536575"/>
            <a:ext cx="7086600" cy="833438"/>
          </a:xfrm>
        </p:spPr>
        <p:txBody>
          <a:bodyPr/>
          <a:lstStyle/>
          <a:p>
            <a:pPr eaLnBrk="1" hangingPunct="1"/>
            <a:r>
              <a:rPr lang="zh-CN" altLang="en-US" sz="4800" b="1">
                <a:solidFill>
                  <a:schemeClr val="bg2"/>
                </a:solidFill>
                <a:latin typeface="黑体" panose="02010609060101010101" pitchFamily="49" charset="-122"/>
                <a:ea typeface="黑体" panose="02010609060101010101" pitchFamily="49" charset="-122"/>
              </a:rPr>
              <a:t>油画效果</a:t>
            </a:r>
          </a:p>
        </p:txBody>
      </p:sp>
      <p:pic>
        <p:nvPicPr>
          <p:cNvPr id="26627" name="Picture 5" descr="彩图6">
            <a:extLst>
              <a:ext uri="{FF2B5EF4-FFF2-40B4-BE49-F238E27FC236}">
                <a16:creationId xmlns:a16="http://schemas.microsoft.com/office/drawing/2014/main" id="{B2345924-9232-16C2-B771-1609120C9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539875"/>
            <a:ext cx="4319587"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7873E2F-5500-4891-665B-F36FB869EA9E}"/>
              </a:ext>
            </a:extLst>
          </p:cNvPr>
          <p:cNvSpPr>
            <a:spLocks noGrp="1" noChangeArrowheads="1"/>
          </p:cNvSpPr>
          <p:nvPr>
            <p:ph type="title"/>
          </p:nvPr>
        </p:nvSpPr>
        <p:spPr/>
        <p:txBody>
          <a:bodyPr/>
          <a:lstStyle/>
          <a:p>
            <a:pPr eaLnBrk="1" hangingPunct="1"/>
            <a:r>
              <a:rPr lang="zh-CN" altLang="en-US" sz="4800" b="1" dirty="0">
                <a:latin typeface="黑体" panose="02010609060101010101" pitchFamily="49" charset="-122"/>
                <a:ea typeface="黑体" panose="02010609060101010101" pitchFamily="49" charset="-122"/>
              </a:rPr>
              <a:t>水彩画效果</a:t>
            </a:r>
            <a:endParaRPr lang="zh-CN" altLang="en-US" dirty="0">
              <a:latin typeface="黑体" panose="02010609060101010101" pitchFamily="49" charset="-122"/>
              <a:ea typeface="黑体" panose="02010609060101010101" pitchFamily="49" charset="-122"/>
            </a:endParaRPr>
          </a:p>
        </p:txBody>
      </p:sp>
      <p:pic>
        <p:nvPicPr>
          <p:cNvPr id="27651" name="Picture 4" descr="StillLife">
            <a:extLst>
              <a:ext uri="{FF2B5EF4-FFF2-40B4-BE49-F238E27FC236}">
                <a16:creationId xmlns:a16="http://schemas.microsoft.com/office/drawing/2014/main" id="{378AA6E6-9142-1021-4E71-C258DDFC3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14550"/>
            <a:ext cx="4500563"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2" name="Object 5">
            <a:extLst>
              <a:ext uri="{FF2B5EF4-FFF2-40B4-BE49-F238E27FC236}">
                <a16:creationId xmlns:a16="http://schemas.microsoft.com/office/drawing/2014/main" id="{00A6654F-F222-0C63-F7BF-015AD6806782}"/>
              </a:ext>
            </a:extLst>
          </p:cNvPr>
          <p:cNvGraphicFramePr>
            <a:graphicFrameLocks noGrp="1" noChangeAspect="1"/>
          </p:cNvGraphicFramePr>
          <p:nvPr>
            <p:ph idx="1"/>
          </p:nvPr>
        </p:nvGraphicFramePr>
        <p:xfrm>
          <a:off x="0" y="2119313"/>
          <a:ext cx="4429125" cy="3325812"/>
        </p:xfrm>
        <a:graphic>
          <a:graphicData uri="http://schemas.openxmlformats.org/presentationml/2006/ole">
            <mc:AlternateContent xmlns:mc="http://schemas.openxmlformats.org/markup-compatibility/2006">
              <mc:Choice xmlns:v="urn:schemas-microsoft-com:vml" Requires="v">
                <p:oleObj name="位图图像" r:id="rId3" imgW="2676899" imgH="2010056" progId="Paint.Picture">
                  <p:embed/>
                </p:oleObj>
              </mc:Choice>
              <mc:Fallback>
                <p:oleObj name="位图图像" r:id="rId3" imgW="2676899" imgH="2010056"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19313"/>
                        <a:ext cx="4429125"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8101047-81CF-36A4-B024-0C65D6EA6692}"/>
              </a:ext>
            </a:extLst>
          </p:cNvPr>
          <p:cNvSpPr>
            <a:spLocks noGrp="1" noChangeArrowheads="1"/>
          </p:cNvSpPr>
          <p:nvPr>
            <p:ph type="title"/>
          </p:nvPr>
        </p:nvSpPr>
        <p:spPr/>
        <p:txBody>
          <a:bodyPr/>
          <a:lstStyle/>
          <a:p>
            <a:pPr eaLnBrk="1" hangingPunct="1"/>
            <a:r>
              <a:rPr lang="zh-CN" altLang="en-US" sz="4800" b="1" dirty="0">
                <a:latin typeface="黑体" panose="02010609060101010101" pitchFamily="49" charset="-122"/>
                <a:ea typeface="黑体" panose="02010609060101010101" pitchFamily="49" charset="-122"/>
              </a:rPr>
              <a:t>铜版画效果</a:t>
            </a:r>
          </a:p>
        </p:txBody>
      </p:sp>
      <p:pic>
        <p:nvPicPr>
          <p:cNvPr id="28675" name="Picture 5" descr="彩图4">
            <a:extLst>
              <a:ext uri="{FF2B5EF4-FFF2-40B4-BE49-F238E27FC236}">
                <a16:creationId xmlns:a16="http://schemas.microsoft.com/office/drawing/2014/main" id="{D7825267-C032-D2AD-26A2-E2A2F7F07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844675"/>
            <a:ext cx="3938588"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2FBA459-E79A-E647-ED59-45A1942B7E0B}"/>
              </a:ext>
            </a:extLst>
          </p:cNvPr>
          <p:cNvSpPr>
            <a:spLocks noGrp="1" noChangeArrowheads="1"/>
          </p:cNvSpPr>
          <p:nvPr>
            <p:ph type="title"/>
          </p:nvPr>
        </p:nvSpPr>
        <p:spPr>
          <a:xfrm>
            <a:off x="1763688" y="476672"/>
            <a:ext cx="7086600" cy="1447800"/>
          </a:xfrm>
        </p:spPr>
        <p:txBody>
          <a:bodyPr/>
          <a:lstStyle/>
          <a:p>
            <a:pPr eaLnBrk="1" hangingPunct="1"/>
            <a:r>
              <a:rPr lang="zh-CN" altLang="en-US" b="1" dirty="0"/>
              <a:t>雕塑艺术</a:t>
            </a:r>
            <a:endParaRPr lang="en-US" altLang="zh-CN" b="1" dirty="0"/>
          </a:p>
        </p:txBody>
      </p:sp>
      <p:pic>
        <p:nvPicPr>
          <p:cNvPr id="29699" name="Picture 6" descr="DFRESH">
            <a:extLst>
              <a:ext uri="{FF2B5EF4-FFF2-40B4-BE49-F238E27FC236}">
                <a16:creationId xmlns:a16="http://schemas.microsoft.com/office/drawing/2014/main" id="{52762B0C-6D2A-FE56-8603-3E8705FB6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2420938"/>
            <a:ext cx="18161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7" descr="DLEROD">
            <a:extLst>
              <a:ext uri="{FF2B5EF4-FFF2-40B4-BE49-F238E27FC236}">
                <a16:creationId xmlns:a16="http://schemas.microsoft.com/office/drawing/2014/main" id="{2A6CF490-5897-E447-5393-AEDE340B8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2406650"/>
            <a:ext cx="1827213"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9590A62-257F-22EB-5AB1-185495E802A4}"/>
              </a:ext>
            </a:extLst>
          </p:cNvPr>
          <p:cNvSpPr>
            <a:spLocks noGrp="1" noChangeArrowheads="1"/>
          </p:cNvSpPr>
          <p:nvPr>
            <p:ph type="title"/>
          </p:nvPr>
        </p:nvSpPr>
        <p:spPr/>
        <p:txBody>
          <a:bodyPr/>
          <a:lstStyle/>
          <a:p>
            <a:pPr eaLnBrk="1" hangingPunct="1"/>
            <a:r>
              <a:rPr lang="zh-CN" altLang="en-US"/>
              <a:t>中国画与书法艺术</a:t>
            </a:r>
            <a:endParaRPr lang="en-US" altLang="zh-CN"/>
          </a:p>
        </p:txBody>
      </p:sp>
      <p:pic>
        <p:nvPicPr>
          <p:cNvPr id="30723" name="Picture 4" descr="image004">
            <a:extLst>
              <a:ext uri="{FF2B5EF4-FFF2-40B4-BE49-F238E27FC236}">
                <a16:creationId xmlns:a16="http://schemas.microsoft.com/office/drawing/2014/main" id="{F522BB0F-F434-2181-2B5C-FC68F33F9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412875"/>
            <a:ext cx="20240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descr="image005">
            <a:extLst>
              <a:ext uri="{FF2B5EF4-FFF2-40B4-BE49-F238E27FC236}">
                <a16:creationId xmlns:a16="http://schemas.microsoft.com/office/drawing/2014/main" id="{9CF95339-B1E1-01E6-32C4-DB4D0FDE3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1395413"/>
            <a:ext cx="212725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descr="image006">
            <a:extLst>
              <a:ext uri="{FF2B5EF4-FFF2-40B4-BE49-F238E27FC236}">
                <a16:creationId xmlns:a16="http://schemas.microsoft.com/office/drawing/2014/main" id="{49EAA282-B6DE-17A4-B008-9EBAC0A57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25" y="1397000"/>
            <a:ext cx="2179638"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descr="image007">
            <a:extLst>
              <a:ext uri="{FF2B5EF4-FFF2-40B4-BE49-F238E27FC236}">
                <a16:creationId xmlns:a16="http://schemas.microsoft.com/office/drawing/2014/main" id="{B039C6F8-7715-6F6E-CDA4-6538D874E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8938" y="1393825"/>
            <a:ext cx="215423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8" descr="brush">
            <a:extLst>
              <a:ext uri="{FF2B5EF4-FFF2-40B4-BE49-F238E27FC236}">
                <a16:creationId xmlns:a16="http://schemas.microsoft.com/office/drawing/2014/main" id="{E9EA3547-45DA-028B-79B9-70642EC131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750" y="4797425"/>
            <a:ext cx="1044575"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ext Box 9">
            <a:extLst>
              <a:ext uri="{FF2B5EF4-FFF2-40B4-BE49-F238E27FC236}">
                <a16:creationId xmlns:a16="http://schemas.microsoft.com/office/drawing/2014/main" id="{79672B62-A5AE-9993-003E-6480410C46B5}"/>
              </a:ext>
            </a:extLst>
          </p:cNvPr>
          <p:cNvSpPr txBox="1">
            <a:spLocks noChangeArrowheads="1"/>
          </p:cNvSpPr>
          <p:nvPr/>
        </p:nvSpPr>
        <p:spPr bwMode="auto">
          <a:xfrm>
            <a:off x="2849563" y="447833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ja-JP" sz="2400" b="0">
                <a:solidFill>
                  <a:schemeClr val="tx2"/>
                </a:solidFill>
                <a:latin typeface="ＤＦＰPOP体" pitchFamily="50" charset="-128"/>
                <a:ea typeface="ＤＦＰPOP体" pitchFamily="50" charset="-128"/>
              </a:rPr>
              <a:t>Brushes</a:t>
            </a:r>
          </a:p>
        </p:txBody>
      </p:sp>
      <p:grpSp>
        <p:nvGrpSpPr>
          <p:cNvPr id="30729" name="Group 10">
            <a:extLst>
              <a:ext uri="{FF2B5EF4-FFF2-40B4-BE49-F238E27FC236}">
                <a16:creationId xmlns:a16="http://schemas.microsoft.com/office/drawing/2014/main" id="{A0200709-1787-EBA1-ADD8-45B6E66A7CD0}"/>
              </a:ext>
            </a:extLst>
          </p:cNvPr>
          <p:cNvGrpSpPr>
            <a:grpSpLocks/>
          </p:cNvGrpSpPr>
          <p:nvPr/>
        </p:nvGrpSpPr>
        <p:grpSpPr bwMode="auto">
          <a:xfrm>
            <a:off x="4479925" y="5062538"/>
            <a:ext cx="1657350" cy="1293812"/>
            <a:chOff x="432" y="1248"/>
            <a:chExt cx="1920" cy="1536"/>
          </a:xfrm>
        </p:grpSpPr>
        <p:pic>
          <p:nvPicPr>
            <p:cNvPr id="30730" name="Picture 11" descr="sindif">
              <a:extLst>
                <a:ext uri="{FF2B5EF4-FFF2-40B4-BE49-F238E27FC236}">
                  <a16:creationId xmlns:a16="http://schemas.microsoft.com/office/drawing/2014/main" id="{155F2419-8B7F-4FC0-E918-6320D4051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1248"/>
              <a:ext cx="1920" cy="153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731" name="Rectangle 12">
              <a:extLst>
                <a:ext uri="{FF2B5EF4-FFF2-40B4-BE49-F238E27FC236}">
                  <a16:creationId xmlns:a16="http://schemas.microsoft.com/office/drawing/2014/main" id="{F856CD01-E7C6-AFB2-0E75-832A6FE1ACB7}"/>
                </a:ext>
              </a:extLst>
            </p:cNvPr>
            <p:cNvSpPr>
              <a:spLocks noChangeArrowheads="1"/>
            </p:cNvSpPr>
            <p:nvPr/>
          </p:nvSpPr>
          <p:spPr bwMode="auto">
            <a:xfrm>
              <a:off x="432" y="1248"/>
              <a:ext cx="1920" cy="15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buClrTx/>
                <a:buSzTx/>
                <a:buFontTx/>
                <a:buNone/>
              </a:pPr>
              <a:endParaRPr lang="zh-CN" altLang="en-US" sz="2800">
                <a:solidFill>
                  <a:schemeClr val="tx2"/>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995D5CF9-60A3-F314-DA25-9CCE18CDEC49}"/>
              </a:ext>
            </a:extLst>
          </p:cNvPr>
          <p:cNvSpPr txBox="1">
            <a:spLocks noChangeArrowheads="1"/>
          </p:cNvSpPr>
          <p:nvPr/>
        </p:nvSpPr>
        <p:spPr bwMode="auto">
          <a:xfrm>
            <a:off x="89337" y="2133600"/>
            <a:ext cx="1169551"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vert="eaVert">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bg2"/>
                </a:solidFill>
              </a:rPr>
              <a:t>应            用</a:t>
            </a:r>
            <a:endParaRPr lang="zh-CN" altLang="en-US" sz="3600" b="0">
              <a:solidFill>
                <a:schemeClr val="bg2"/>
              </a:solidFill>
            </a:endParaRPr>
          </a:p>
          <a:p>
            <a:pPr eaLnBrk="1" hangingPunct="1">
              <a:spcBef>
                <a:spcPct val="0"/>
              </a:spcBef>
              <a:buClrTx/>
              <a:buSzTx/>
              <a:buFontTx/>
              <a:buNone/>
            </a:pPr>
            <a:endParaRPr lang="zh-CN" altLang="en-US" sz="2800" b="0">
              <a:solidFill>
                <a:schemeClr val="bg2"/>
              </a:solidFill>
            </a:endParaRPr>
          </a:p>
        </p:txBody>
      </p:sp>
      <p:sp>
        <p:nvSpPr>
          <p:cNvPr id="31747" name="Text Box 4">
            <a:extLst>
              <a:ext uri="{FF2B5EF4-FFF2-40B4-BE49-F238E27FC236}">
                <a16:creationId xmlns:a16="http://schemas.microsoft.com/office/drawing/2014/main" id="{8064723D-E4E5-65B2-C5B6-48670D9E9C49}"/>
              </a:ext>
            </a:extLst>
          </p:cNvPr>
          <p:cNvSpPr txBox="1">
            <a:spLocks noChangeArrowheads="1"/>
          </p:cNvSpPr>
          <p:nvPr/>
        </p:nvSpPr>
        <p:spPr bwMode="auto">
          <a:xfrm>
            <a:off x="1908175" y="1776413"/>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solidFill>
                  <a:schemeClr val="bg2"/>
                </a:solidFill>
              </a:rPr>
              <a:t>        </a:t>
            </a:r>
            <a:endParaRPr lang="zh-CN" altLang="en-US" sz="2800" b="0">
              <a:solidFill>
                <a:schemeClr val="bg2"/>
              </a:solidFill>
            </a:endParaRPr>
          </a:p>
        </p:txBody>
      </p:sp>
      <p:sp>
        <p:nvSpPr>
          <p:cNvPr id="31748" name="Text Box 5">
            <a:extLst>
              <a:ext uri="{FF2B5EF4-FFF2-40B4-BE49-F238E27FC236}">
                <a16:creationId xmlns:a16="http://schemas.microsoft.com/office/drawing/2014/main" id="{24AD1755-EF02-68F2-9BDF-4839CF9562AA}"/>
              </a:ext>
            </a:extLst>
          </p:cNvPr>
          <p:cNvSpPr txBox="1">
            <a:spLocks noChangeArrowheads="1"/>
          </p:cNvSpPr>
          <p:nvPr/>
        </p:nvSpPr>
        <p:spPr bwMode="auto">
          <a:xfrm>
            <a:off x="1763688" y="1484784"/>
            <a:ext cx="70104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过程控制</a:t>
            </a:r>
          </a:p>
          <a:p>
            <a:pPr lvl="1" eaLnBrk="1" hangingPunct="1">
              <a:spcBef>
                <a:spcPct val="0"/>
              </a:spcBef>
              <a:buFont typeface="Wingdings" panose="05000000000000000000" pitchFamily="2" charset="2"/>
              <a:buChar char="Ø"/>
            </a:pPr>
            <a:r>
              <a:rPr lang="zh-CN" altLang="en-US" b="0" dirty="0">
                <a:solidFill>
                  <a:schemeClr val="bg2"/>
                </a:solidFill>
              </a:rPr>
              <a:t>石油化工、金属冶炼、电网控制的工作人员根据设备关键部位的传感器送来得图像和数据，对设备运行过程进行监控</a:t>
            </a:r>
          </a:p>
          <a:p>
            <a:pPr lvl="1" eaLnBrk="1" hangingPunct="1">
              <a:spcBef>
                <a:spcPct val="0"/>
              </a:spcBef>
              <a:buFont typeface="Wingdings" panose="05000000000000000000" pitchFamily="2" charset="2"/>
              <a:buChar char="Ø"/>
            </a:pPr>
            <a:endParaRPr lang="zh-CN" altLang="en-US" b="0" dirty="0">
              <a:solidFill>
                <a:schemeClr val="bg2"/>
              </a:solidFill>
            </a:endParaRPr>
          </a:p>
          <a:p>
            <a:pPr lvl="1" eaLnBrk="1" hangingPunct="1">
              <a:spcBef>
                <a:spcPct val="0"/>
              </a:spcBef>
              <a:buFont typeface="Wingdings" panose="05000000000000000000" pitchFamily="2" charset="2"/>
              <a:buChar char="Ø"/>
            </a:pPr>
            <a:r>
              <a:rPr lang="zh-CN" altLang="en-US" b="0" dirty="0">
                <a:solidFill>
                  <a:schemeClr val="bg2"/>
                </a:solidFill>
              </a:rPr>
              <a:t>机场、铁路的调度人员通过计算机产生运行状态信息来调整空中交通和铁路运输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7">
            <a:extLst>
              <a:ext uri="{FF2B5EF4-FFF2-40B4-BE49-F238E27FC236}">
                <a16:creationId xmlns:a16="http://schemas.microsoft.com/office/drawing/2014/main" id="{0449E280-CA14-EE78-96C4-27DCE105B91B}"/>
              </a:ext>
            </a:extLst>
          </p:cNvPr>
          <p:cNvSpPr txBox="1">
            <a:spLocks noChangeArrowheads="1"/>
          </p:cNvSpPr>
          <p:nvPr/>
        </p:nvSpPr>
        <p:spPr bwMode="auto">
          <a:xfrm>
            <a:off x="354013" y="476250"/>
            <a:ext cx="8521700"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a:solidFill>
                  <a:schemeClr val="bg2"/>
                </a:solidFill>
              </a:rPr>
              <a:t>系统环境模拟</a:t>
            </a:r>
          </a:p>
          <a:p>
            <a:pPr lvl="1" eaLnBrk="1" hangingPunct="1">
              <a:spcBef>
                <a:spcPct val="0"/>
              </a:spcBef>
              <a:buFont typeface="Wingdings" panose="05000000000000000000" pitchFamily="2" charset="2"/>
              <a:buChar char="Ø"/>
            </a:pPr>
            <a:r>
              <a:rPr lang="zh-CN" altLang="en-US" b="0">
                <a:solidFill>
                  <a:schemeClr val="bg2"/>
                </a:solidFill>
              </a:rPr>
              <a:t>飞行模拟舱、飞行仿真器</a:t>
            </a:r>
            <a:r>
              <a:rPr lang="en-US" altLang="zh-CN" b="0">
                <a:solidFill>
                  <a:schemeClr val="bg2"/>
                </a:solidFill>
              </a:rPr>
              <a:t>——</a:t>
            </a:r>
            <a:r>
              <a:rPr lang="zh-CN" altLang="en-US" b="0">
                <a:solidFill>
                  <a:schemeClr val="bg2"/>
                </a:solidFill>
              </a:rPr>
              <a:t>模拟飞机的飞行过程，用光栅扫描器产生驾驶员在驾驶舱中预期所能看到的景象，对飞行员进行单飞前的地面训练和飞机格斗训练等</a:t>
            </a:r>
          </a:p>
        </p:txBody>
      </p:sp>
      <p:pic>
        <p:nvPicPr>
          <p:cNvPr id="32771" name="Picture 3" descr="car_v05">
            <a:extLst>
              <a:ext uri="{FF2B5EF4-FFF2-40B4-BE49-F238E27FC236}">
                <a16:creationId xmlns:a16="http://schemas.microsoft.com/office/drawing/2014/main" id="{69E2E660-1414-C8E5-DC56-96A04C03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2636838"/>
            <a:ext cx="3240088"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2" name="Object 7">
            <a:extLst>
              <a:ext uri="{FF2B5EF4-FFF2-40B4-BE49-F238E27FC236}">
                <a16:creationId xmlns:a16="http://schemas.microsoft.com/office/drawing/2014/main" id="{5E053119-6E77-E13A-7B8F-65A65894D3ED}"/>
              </a:ext>
            </a:extLst>
          </p:cNvPr>
          <p:cNvGraphicFramePr>
            <a:graphicFrameLocks noChangeAspect="1"/>
          </p:cNvGraphicFramePr>
          <p:nvPr>
            <p:extLst>
              <p:ext uri="{D42A27DB-BD31-4B8C-83A1-F6EECF244321}">
                <p14:modId xmlns:p14="http://schemas.microsoft.com/office/powerpoint/2010/main" val="204094838"/>
              </p:ext>
            </p:extLst>
          </p:nvPr>
        </p:nvGraphicFramePr>
        <p:xfrm>
          <a:off x="1000125" y="2779713"/>
          <a:ext cx="3238500" cy="2235200"/>
        </p:xfrm>
        <a:graphic>
          <a:graphicData uri="http://schemas.openxmlformats.org/presentationml/2006/ole">
            <mc:AlternateContent xmlns:mc="http://schemas.openxmlformats.org/markup-compatibility/2006">
              <mc:Choice xmlns:v="urn:schemas-microsoft-com:vml" Requires="v">
                <p:oleObj name="位图图像" r:id="rId3" imgW="4772691" imgH="3296110" progId="Paint.Picture">
                  <p:embed/>
                </p:oleObj>
              </mc:Choice>
              <mc:Fallback>
                <p:oleObj name="位图图像" r:id="rId3" imgW="4772691" imgH="3296110" progId="Paint.Pictur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2779713"/>
                        <a:ext cx="3238500"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3" name="Rectangle 8">
            <a:extLst>
              <a:ext uri="{FF2B5EF4-FFF2-40B4-BE49-F238E27FC236}">
                <a16:creationId xmlns:a16="http://schemas.microsoft.com/office/drawing/2014/main" id="{F7B0BDD9-02E8-DDA0-C3F4-F4CF9BD7D29B}"/>
              </a:ext>
            </a:extLst>
          </p:cNvPr>
          <p:cNvSpPr>
            <a:spLocks noChangeArrowheads="1"/>
          </p:cNvSpPr>
          <p:nvPr/>
        </p:nvSpPr>
        <p:spPr bwMode="auto">
          <a:xfrm flipH="1">
            <a:off x="3714750" y="5229225"/>
            <a:ext cx="18002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ctr" hangingPunct="1">
              <a:spcBef>
                <a:spcPct val="0"/>
              </a:spcBef>
              <a:buClrTx/>
              <a:buSzTx/>
              <a:buFontTx/>
              <a:buNone/>
            </a:pPr>
            <a:r>
              <a:rPr lang="zh-CN" altLang="en-US" sz="2800">
                <a:solidFill>
                  <a:schemeClr val="bg2"/>
                </a:solidFill>
                <a:ea typeface="楷体_GB2312" pitchFamily="49" charset="-122"/>
              </a:rPr>
              <a:t>电力机车模拟装置视景系统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3E1568C-30FA-BDDE-5E22-8220B4BF7E16}"/>
              </a:ext>
            </a:extLst>
          </p:cNvPr>
          <p:cNvSpPr>
            <a:spLocks noGrp="1" noChangeArrowheads="1"/>
          </p:cNvSpPr>
          <p:nvPr>
            <p:ph type="title"/>
          </p:nvPr>
        </p:nvSpPr>
        <p:spPr>
          <a:xfrm>
            <a:off x="1187624" y="541338"/>
            <a:ext cx="7667625" cy="1447800"/>
          </a:xfrm>
        </p:spPr>
        <p:txBody>
          <a:bodyPr/>
          <a:lstStyle/>
          <a:p>
            <a:pPr eaLnBrk="1" hangingPunct="1"/>
            <a:r>
              <a:rPr lang="en-US" altLang="zh-CN" sz="4000" b="1" dirty="0">
                <a:solidFill>
                  <a:schemeClr val="bg2"/>
                </a:solidFill>
              </a:rPr>
              <a:t>Boeing 777,  </a:t>
            </a:r>
            <a:r>
              <a:rPr lang="zh-CN" altLang="en-US" sz="4000" b="1" dirty="0">
                <a:solidFill>
                  <a:schemeClr val="bg2"/>
                </a:solidFill>
              </a:rPr>
              <a:t>无纸设计，</a:t>
            </a:r>
            <a:r>
              <a:rPr lang="zh-CN" altLang="en-US" sz="4000" dirty="0">
                <a:solidFill>
                  <a:schemeClr val="bg2"/>
                </a:solidFill>
              </a:rPr>
              <a:t>无纸制造</a:t>
            </a:r>
          </a:p>
        </p:txBody>
      </p:sp>
      <p:pic>
        <p:nvPicPr>
          <p:cNvPr id="6147" name="Picture 3" descr="Boeing777_10">
            <a:extLst>
              <a:ext uri="{FF2B5EF4-FFF2-40B4-BE49-F238E27FC236}">
                <a16:creationId xmlns:a16="http://schemas.microsoft.com/office/drawing/2014/main" id="{61C7F8A6-5BBD-4CCA-5D7D-344079F974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63938" y="1989138"/>
            <a:ext cx="5510212" cy="4114800"/>
          </a:xfrm>
          <a:noFill/>
        </p:spPr>
      </p:pic>
      <p:sp>
        <p:nvSpPr>
          <p:cNvPr id="6148" name="Rectangle 4">
            <a:extLst>
              <a:ext uri="{FF2B5EF4-FFF2-40B4-BE49-F238E27FC236}">
                <a16:creationId xmlns:a16="http://schemas.microsoft.com/office/drawing/2014/main" id="{4D96F173-01D0-5ED1-66E8-22F87A09EAB7}"/>
              </a:ext>
            </a:extLst>
          </p:cNvPr>
          <p:cNvSpPr>
            <a:spLocks noChangeArrowheads="1"/>
          </p:cNvSpPr>
          <p:nvPr/>
        </p:nvSpPr>
        <p:spPr bwMode="auto">
          <a:xfrm>
            <a:off x="107950" y="2148691"/>
            <a:ext cx="33845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nchor="ct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0">
                <a:solidFill>
                  <a:schemeClr val="bg2"/>
                </a:solidFill>
              </a:rPr>
              <a:t>        在飞机工业中，美国波音飞机公司已用有关的</a:t>
            </a:r>
            <a:r>
              <a:rPr lang="en-US" altLang="zh-CN" sz="2800" b="0">
                <a:solidFill>
                  <a:schemeClr val="bg2"/>
                </a:solidFill>
              </a:rPr>
              <a:t>CAD</a:t>
            </a:r>
            <a:r>
              <a:rPr lang="zh-CN" altLang="en-US" sz="2800" b="0">
                <a:solidFill>
                  <a:schemeClr val="bg2"/>
                </a:solidFill>
              </a:rPr>
              <a:t>系统实现波音</a:t>
            </a:r>
            <a:r>
              <a:rPr lang="en-US" altLang="zh-CN" sz="2800" b="0">
                <a:solidFill>
                  <a:schemeClr val="bg2"/>
                </a:solidFill>
              </a:rPr>
              <a:t>777</a:t>
            </a:r>
            <a:r>
              <a:rPr lang="zh-CN" altLang="en-US" sz="2800" b="0">
                <a:solidFill>
                  <a:schemeClr val="bg2"/>
                </a:solidFill>
              </a:rPr>
              <a:t>大型客机的整体设计和模拟，其中包括飞机外型、内部零部件的安装和检验。使其设计制造成本下降</a:t>
            </a:r>
            <a:r>
              <a:rPr lang="en-US" altLang="zh-CN" sz="2800" b="0">
                <a:solidFill>
                  <a:schemeClr val="bg2"/>
                </a:solidFill>
              </a:rPr>
              <a:t>30%</a:t>
            </a:r>
            <a:r>
              <a:rPr lang="zh-CN" altLang="en-US" sz="2800" b="0">
                <a:solidFill>
                  <a:schemeClr val="bg2"/>
                </a:solidFill>
              </a:rPr>
              <a:t>以上 。</a:t>
            </a:r>
            <a:r>
              <a:rPr lang="en-US" altLang="zh-CN" sz="2800" b="0">
                <a:solidFill>
                  <a:schemeClr val="bg2"/>
                </a:solidFill>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046D5C59-D0C0-A2F0-F130-D946F5000EFA}"/>
              </a:ext>
            </a:extLst>
          </p:cNvPr>
          <p:cNvSpPr txBox="1">
            <a:spLocks noChangeArrowheads="1"/>
          </p:cNvSpPr>
          <p:nvPr/>
        </p:nvSpPr>
        <p:spPr bwMode="auto">
          <a:xfrm>
            <a:off x="89337" y="2133600"/>
            <a:ext cx="1169551"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vert="eaVert">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bg2"/>
                </a:solidFill>
              </a:rPr>
              <a:t>应            用</a:t>
            </a:r>
            <a:endParaRPr lang="zh-CN" altLang="en-US" sz="3600" b="0">
              <a:solidFill>
                <a:schemeClr val="bg2"/>
              </a:solidFill>
            </a:endParaRPr>
          </a:p>
          <a:p>
            <a:pPr eaLnBrk="1" hangingPunct="1">
              <a:spcBef>
                <a:spcPct val="0"/>
              </a:spcBef>
              <a:buClrTx/>
              <a:buSzTx/>
              <a:buFontTx/>
              <a:buNone/>
            </a:pPr>
            <a:endParaRPr lang="zh-CN" altLang="en-US" sz="2800" b="0">
              <a:solidFill>
                <a:schemeClr val="bg2"/>
              </a:solidFill>
            </a:endParaRPr>
          </a:p>
        </p:txBody>
      </p:sp>
      <p:sp>
        <p:nvSpPr>
          <p:cNvPr id="33795" name="Text Box 3">
            <a:extLst>
              <a:ext uri="{FF2B5EF4-FFF2-40B4-BE49-F238E27FC236}">
                <a16:creationId xmlns:a16="http://schemas.microsoft.com/office/drawing/2014/main" id="{73E3C567-3261-EC69-F488-B23B4324A277}"/>
              </a:ext>
            </a:extLst>
          </p:cNvPr>
          <p:cNvSpPr txBox="1">
            <a:spLocks noChangeArrowheads="1"/>
          </p:cNvSpPr>
          <p:nvPr/>
        </p:nvSpPr>
        <p:spPr bwMode="auto">
          <a:xfrm>
            <a:off x="1908175" y="1703388"/>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solidFill>
                  <a:schemeClr val="bg2"/>
                </a:solidFill>
              </a:rPr>
              <a:t>        </a:t>
            </a:r>
            <a:endParaRPr lang="zh-CN" altLang="en-US" sz="2800" b="0">
              <a:solidFill>
                <a:schemeClr val="bg2"/>
              </a:solidFill>
            </a:endParaRPr>
          </a:p>
        </p:txBody>
      </p:sp>
      <p:sp>
        <p:nvSpPr>
          <p:cNvPr id="33796" name="Text Box 4">
            <a:extLst>
              <a:ext uri="{FF2B5EF4-FFF2-40B4-BE49-F238E27FC236}">
                <a16:creationId xmlns:a16="http://schemas.microsoft.com/office/drawing/2014/main" id="{789BC21A-AAD3-06CB-8DEA-F106114975D6}"/>
              </a:ext>
            </a:extLst>
          </p:cNvPr>
          <p:cNvSpPr txBox="1">
            <a:spLocks noChangeArrowheads="1"/>
          </p:cNvSpPr>
          <p:nvPr/>
        </p:nvSpPr>
        <p:spPr bwMode="auto">
          <a:xfrm>
            <a:off x="1835150" y="560388"/>
            <a:ext cx="70104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a:solidFill>
                  <a:schemeClr val="bg2"/>
                </a:solidFill>
              </a:rPr>
              <a:t>事务和商务数据的图形显示</a:t>
            </a:r>
          </a:p>
          <a:p>
            <a:pPr lvl="1" eaLnBrk="1" hangingPunct="1">
              <a:spcBef>
                <a:spcPct val="0"/>
              </a:spcBef>
              <a:buFont typeface="Wingdings" panose="05000000000000000000" pitchFamily="2" charset="2"/>
              <a:buChar char="Ø"/>
            </a:pPr>
            <a:r>
              <a:rPr lang="zh-CN" altLang="en-US" b="0">
                <a:solidFill>
                  <a:schemeClr val="bg2"/>
                </a:solidFill>
              </a:rPr>
              <a:t>绘制表示经济信息的各类二、三维统计管理图表</a:t>
            </a:r>
          </a:p>
          <a:p>
            <a:pPr lvl="1" eaLnBrk="1" hangingPunct="1">
              <a:spcBef>
                <a:spcPct val="0"/>
              </a:spcBef>
              <a:buFont typeface="Wingdings" panose="05000000000000000000" pitchFamily="2" charset="2"/>
              <a:buChar char="Ø"/>
            </a:pPr>
            <a:r>
              <a:rPr lang="zh-CN" altLang="en-US" b="0">
                <a:solidFill>
                  <a:schemeClr val="bg2"/>
                </a:solidFill>
              </a:rPr>
              <a:t>信息可视化</a:t>
            </a:r>
            <a:r>
              <a:rPr lang="en-US" altLang="zh-CN" b="0">
                <a:solidFill>
                  <a:schemeClr val="bg2"/>
                </a:solidFill>
              </a:rPr>
              <a:t>:</a:t>
            </a:r>
            <a:r>
              <a:rPr lang="zh-CN" altLang="en-US" b="0">
                <a:solidFill>
                  <a:schemeClr val="bg2"/>
                </a:solidFill>
              </a:rPr>
              <a:t>信息流量，商业统计数据，股市行情</a:t>
            </a:r>
          </a:p>
        </p:txBody>
      </p:sp>
      <p:pic>
        <p:nvPicPr>
          <p:cNvPr id="33797" name="Picture 10" descr="1p3">
            <a:extLst>
              <a:ext uri="{FF2B5EF4-FFF2-40B4-BE49-F238E27FC236}">
                <a16:creationId xmlns:a16="http://schemas.microsoft.com/office/drawing/2014/main" id="{68D22FC3-F40F-E170-79F7-C5724231834E}"/>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339975" y="3213100"/>
            <a:ext cx="5715000" cy="2857500"/>
          </a:xfr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9CC9610B-3B16-B843-EC6F-F2A4776D86C6}"/>
              </a:ext>
            </a:extLst>
          </p:cNvPr>
          <p:cNvSpPr txBox="1">
            <a:spLocks noChangeArrowheads="1"/>
          </p:cNvSpPr>
          <p:nvPr/>
        </p:nvSpPr>
        <p:spPr bwMode="auto">
          <a:xfrm>
            <a:off x="89337" y="2133600"/>
            <a:ext cx="1169551"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vert="eaVert">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bg2"/>
                </a:solidFill>
              </a:rPr>
              <a:t>应            用</a:t>
            </a:r>
            <a:endParaRPr lang="zh-CN" altLang="en-US" sz="3600" b="0">
              <a:solidFill>
                <a:schemeClr val="bg2"/>
              </a:solidFill>
            </a:endParaRPr>
          </a:p>
          <a:p>
            <a:pPr eaLnBrk="1" hangingPunct="1">
              <a:spcBef>
                <a:spcPct val="0"/>
              </a:spcBef>
              <a:buClrTx/>
              <a:buSzTx/>
              <a:buFontTx/>
              <a:buNone/>
            </a:pPr>
            <a:endParaRPr lang="zh-CN" altLang="en-US" sz="2800" b="0">
              <a:solidFill>
                <a:schemeClr val="bg2"/>
              </a:solidFill>
            </a:endParaRPr>
          </a:p>
        </p:txBody>
      </p:sp>
      <p:sp>
        <p:nvSpPr>
          <p:cNvPr id="34819" name="Text Box 3">
            <a:extLst>
              <a:ext uri="{FF2B5EF4-FFF2-40B4-BE49-F238E27FC236}">
                <a16:creationId xmlns:a16="http://schemas.microsoft.com/office/drawing/2014/main" id="{2BF8000F-E19C-0DFF-1A58-9E8F8F11E6B6}"/>
              </a:ext>
            </a:extLst>
          </p:cNvPr>
          <p:cNvSpPr txBox="1">
            <a:spLocks noChangeArrowheads="1"/>
          </p:cNvSpPr>
          <p:nvPr/>
        </p:nvSpPr>
        <p:spPr bwMode="auto">
          <a:xfrm>
            <a:off x="1908175" y="1703388"/>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solidFill>
                  <a:schemeClr val="bg2"/>
                </a:solidFill>
              </a:rPr>
              <a:t>        </a:t>
            </a:r>
            <a:endParaRPr lang="zh-CN" altLang="en-US" sz="2800" b="0">
              <a:solidFill>
                <a:schemeClr val="bg2"/>
              </a:solidFill>
            </a:endParaRPr>
          </a:p>
        </p:txBody>
      </p:sp>
      <p:sp>
        <p:nvSpPr>
          <p:cNvPr id="34820" name="Text Box 5">
            <a:extLst>
              <a:ext uri="{FF2B5EF4-FFF2-40B4-BE49-F238E27FC236}">
                <a16:creationId xmlns:a16="http://schemas.microsoft.com/office/drawing/2014/main" id="{5E422ED7-BD4E-F921-AEE4-C2CE9988AE05}"/>
              </a:ext>
            </a:extLst>
          </p:cNvPr>
          <p:cNvSpPr txBox="1">
            <a:spLocks noChangeArrowheads="1"/>
          </p:cNvSpPr>
          <p:nvPr/>
        </p:nvSpPr>
        <p:spPr bwMode="auto">
          <a:xfrm>
            <a:off x="1547813" y="1052736"/>
            <a:ext cx="7596187"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地形地貌和自然资源的图形显示</a:t>
            </a:r>
          </a:p>
          <a:p>
            <a:pPr lvl="1" eaLnBrk="1" hangingPunct="1">
              <a:spcBef>
                <a:spcPct val="0"/>
              </a:spcBef>
              <a:buFont typeface="Wingdings" panose="05000000000000000000" pitchFamily="2" charset="2"/>
              <a:buChar char="Ø"/>
            </a:pPr>
            <a:r>
              <a:rPr lang="zh-CN" altLang="en-US" b="0" dirty="0">
                <a:solidFill>
                  <a:schemeClr val="bg2"/>
                </a:solidFill>
              </a:rPr>
              <a:t>地理信息系统（</a:t>
            </a:r>
            <a:r>
              <a:rPr lang="en-US" altLang="zh-CN" b="0" dirty="0">
                <a:solidFill>
                  <a:schemeClr val="bg2"/>
                </a:solidFill>
              </a:rPr>
              <a:t>GIS</a:t>
            </a:r>
            <a:r>
              <a:rPr lang="zh-CN" altLang="en-US" b="0" dirty="0">
                <a:solidFill>
                  <a:schemeClr val="bg2"/>
                </a:solidFill>
              </a:rPr>
              <a:t>）</a:t>
            </a:r>
          </a:p>
          <a:p>
            <a:pPr lvl="1" eaLnBrk="1" hangingPunct="1">
              <a:spcBef>
                <a:spcPct val="0"/>
              </a:spcBef>
              <a:buFont typeface="Wingdings" panose="05000000000000000000" pitchFamily="2" charset="2"/>
              <a:buChar char="Ø"/>
            </a:pPr>
            <a:r>
              <a:rPr lang="zh-CN" altLang="en-US" b="0" dirty="0">
                <a:solidFill>
                  <a:schemeClr val="bg2"/>
                </a:solidFill>
              </a:rPr>
              <a:t>数字地球，地形数据作为载体，（</a:t>
            </a:r>
            <a:r>
              <a:rPr lang="en-US" altLang="zh-CN" b="0" dirty="0">
                <a:solidFill>
                  <a:schemeClr val="bg2"/>
                </a:solidFill>
              </a:rPr>
              <a:t>70</a:t>
            </a:r>
            <a:r>
              <a:rPr lang="zh-CN" altLang="en-US" b="0" dirty="0">
                <a:solidFill>
                  <a:schemeClr val="bg2"/>
                </a:solidFill>
              </a:rPr>
              <a:t>％）全球信息化</a:t>
            </a:r>
            <a:r>
              <a:rPr lang="en-US" altLang="zh-CN" b="0" dirty="0">
                <a:solidFill>
                  <a:schemeClr val="bg2"/>
                </a:solidFill>
              </a:rPr>
              <a:t>.</a:t>
            </a:r>
          </a:p>
          <a:p>
            <a:pPr lvl="1" eaLnBrk="1" hangingPunct="1">
              <a:spcBef>
                <a:spcPct val="0"/>
              </a:spcBef>
              <a:buFont typeface="Wingdings" panose="05000000000000000000" pitchFamily="2" charset="2"/>
              <a:buChar char="Ø"/>
            </a:pPr>
            <a:r>
              <a:rPr lang="zh-CN" altLang="en-US" b="0" dirty="0">
                <a:solidFill>
                  <a:schemeClr val="bg2"/>
                </a:solidFill>
              </a:rPr>
              <a:t>军事，政府决策，旅游，资源调查。</a:t>
            </a:r>
          </a:p>
          <a:p>
            <a:pPr lvl="1" eaLnBrk="1" hangingPunct="1">
              <a:spcBef>
                <a:spcPct val="0"/>
              </a:spcBef>
              <a:buFont typeface="Wingdings" panose="05000000000000000000" pitchFamily="2" charset="2"/>
              <a:buChar char="Ø"/>
            </a:pPr>
            <a:r>
              <a:rPr lang="zh-CN" altLang="en-US" b="0" dirty="0">
                <a:solidFill>
                  <a:schemeClr val="bg2"/>
                </a:solidFill>
              </a:rPr>
              <a:t>地理图、地形图、矿藏分布图、气象气流图、植物分布图</a:t>
            </a:r>
          </a:p>
          <a:p>
            <a:pPr lvl="1" eaLnBrk="1" hangingPunct="1">
              <a:spcBef>
                <a:spcPct val="0"/>
              </a:spcBef>
              <a:buFont typeface="Wingdings" panose="05000000000000000000" pitchFamily="2" charset="2"/>
              <a:buChar char="Ø"/>
            </a:pPr>
            <a:r>
              <a:rPr lang="zh-CN" altLang="en-US" b="0" dirty="0">
                <a:solidFill>
                  <a:schemeClr val="bg2"/>
                </a:solidFill>
              </a:rPr>
              <a:t>环境监测</a:t>
            </a:r>
          </a:p>
          <a:p>
            <a:pPr lvl="1" eaLnBrk="1" hangingPunct="1">
              <a:spcBef>
                <a:spcPct val="0"/>
              </a:spcBef>
              <a:buFont typeface="Wingdings" panose="05000000000000000000" pitchFamily="2" charset="2"/>
              <a:buChar char="Ø"/>
            </a:pPr>
            <a:r>
              <a:rPr lang="zh-CN" altLang="en-US" b="0" dirty="0">
                <a:solidFill>
                  <a:schemeClr val="bg2"/>
                </a:solidFill>
              </a:rPr>
              <a:t>地球资源勘探</a:t>
            </a:r>
            <a:endParaRPr lang="en-US" altLang="zh-CN" b="0" dirty="0">
              <a:solidFill>
                <a:schemeClr val="bg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3">
            <a:extLst>
              <a:ext uri="{FF2B5EF4-FFF2-40B4-BE49-F238E27FC236}">
                <a16:creationId xmlns:a16="http://schemas.microsoft.com/office/drawing/2014/main" id="{C2305060-B11A-34A1-970B-D0C79234E0E5}"/>
              </a:ext>
            </a:extLst>
          </p:cNvPr>
          <p:cNvSpPr txBox="1">
            <a:spLocks noChangeArrowheads="1"/>
          </p:cNvSpPr>
          <p:nvPr/>
        </p:nvSpPr>
        <p:spPr bwMode="auto">
          <a:xfrm>
            <a:off x="1908175" y="1703388"/>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0">
                <a:solidFill>
                  <a:schemeClr val="bg2"/>
                </a:solidFill>
              </a:rPr>
              <a:t>        </a:t>
            </a:r>
            <a:endParaRPr lang="zh-CN" altLang="en-US" sz="2800" b="0">
              <a:solidFill>
                <a:schemeClr val="bg2"/>
              </a:solidFill>
            </a:endParaRPr>
          </a:p>
        </p:txBody>
      </p:sp>
      <p:sp>
        <p:nvSpPr>
          <p:cNvPr id="35843" name="Text Box 5">
            <a:extLst>
              <a:ext uri="{FF2B5EF4-FFF2-40B4-BE49-F238E27FC236}">
                <a16:creationId xmlns:a16="http://schemas.microsoft.com/office/drawing/2014/main" id="{795B051A-5ACC-EA3F-0B9C-33FD94F16513}"/>
              </a:ext>
            </a:extLst>
          </p:cNvPr>
          <p:cNvSpPr txBox="1">
            <a:spLocks noChangeArrowheads="1"/>
          </p:cNvSpPr>
          <p:nvPr/>
        </p:nvSpPr>
        <p:spPr bwMode="auto">
          <a:xfrm>
            <a:off x="107504" y="1124744"/>
            <a:ext cx="914400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科学计算的可视化</a:t>
            </a:r>
          </a:p>
          <a:p>
            <a:pPr lvl="1" eaLnBrk="1" hangingPunct="1">
              <a:spcBef>
                <a:spcPct val="0"/>
              </a:spcBef>
              <a:buFont typeface="Wingdings" panose="05000000000000000000" pitchFamily="2" charset="2"/>
              <a:buChar char="Ø"/>
            </a:pPr>
            <a:r>
              <a:rPr lang="zh-CN" altLang="en-US" sz="2400" b="0" dirty="0">
                <a:solidFill>
                  <a:schemeClr val="bg2"/>
                </a:solidFill>
                <a:ea typeface="楷体_GB2312" pitchFamily="49" charset="-122"/>
              </a:rPr>
              <a:t>不同于可视化计算</a:t>
            </a:r>
          </a:p>
          <a:p>
            <a:pPr lvl="1" eaLnBrk="1" hangingPunct="1">
              <a:spcBef>
                <a:spcPct val="0"/>
              </a:spcBef>
              <a:buFont typeface="Wingdings" panose="05000000000000000000" pitchFamily="2" charset="2"/>
              <a:buChar char="Ø"/>
            </a:pPr>
            <a:r>
              <a:rPr lang="zh-CN" altLang="en-US" sz="2400" b="0" dirty="0">
                <a:solidFill>
                  <a:schemeClr val="bg2"/>
                </a:solidFill>
                <a:latin typeface="楷体_GB2312" pitchFamily="49" charset="-122"/>
                <a:ea typeface="楷体_GB2312" pitchFamily="49" charset="-122"/>
              </a:rPr>
              <a:t>科学计算可视化是</a:t>
            </a:r>
          </a:p>
          <a:p>
            <a:pPr lvl="2" eaLnBrk="1" hangingPunct="1">
              <a:spcBef>
                <a:spcPct val="0"/>
              </a:spcBef>
              <a:buFont typeface="Wingdings" panose="05000000000000000000" pitchFamily="2" charset="2"/>
              <a:buChar char="Ø"/>
            </a:pPr>
            <a:r>
              <a:rPr lang="zh-CN" altLang="en-US" b="0" dirty="0">
                <a:solidFill>
                  <a:schemeClr val="bg2"/>
                </a:solidFill>
                <a:latin typeface="楷体_GB2312" pitchFamily="49" charset="-122"/>
                <a:ea typeface="楷体_GB2312" pitchFamily="49" charset="-122"/>
              </a:rPr>
              <a:t>将科学计算过程中的数据及结果数据转换为图像</a:t>
            </a:r>
          </a:p>
          <a:p>
            <a:pPr lvl="2" eaLnBrk="1" hangingPunct="1">
              <a:spcBef>
                <a:spcPct val="0"/>
              </a:spcBef>
              <a:buFont typeface="Wingdings" panose="05000000000000000000" pitchFamily="2" charset="2"/>
              <a:buChar char="Ø"/>
            </a:pPr>
            <a:r>
              <a:rPr lang="zh-CN" altLang="en-US" b="0" dirty="0">
                <a:solidFill>
                  <a:schemeClr val="bg2"/>
                </a:solidFill>
                <a:latin typeface="楷体_GB2312" pitchFamily="49" charset="-122"/>
                <a:ea typeface="楷体_GB2312" pitchFamily="49" charset="-122"/>
              </a:rPr>
              <a:t>实际上也包括了工程计算可视化和测量数据可视化</a:t>
            </a:r>
          </a:p>
          <a:p>
            <a:pPr lvl="2" eaLnBrk="1" hangingPunct="1">
              <a:spcBef>
                <a:spcPct val="0"/>
              </a:spcBef>
              <a:buFont typeface="Wingdings" panose="05000000000000000000" pitchFamily="2" charset="2"/>
              <a:buChar char="Ø"/>
            </a:pPr>
            <a:r>
              <a:rPr lang="zh-CN" altLang="en-US" b="0" dirty="0">
                <a:solidFill>
                  <a:schemeClr val="bg2"/>
                </a:solidFill>
                <a:latin typeface="楷体_GB2312" pitchFamily="49" charset="-122"/>
                <a:ea typeface="楷体_GB2312" pitchFamily="49" charset="-122"/>
              </a:rPr>
              <a:t>其核心是三维数据场的可视化。</a:t>
            </a:r>
          </a:p>
          <a:p>
            <a:pPr lvl="1" eaLnBrk="1" hangingPunct="1">
              <a:spcBef>
                <a:spcPct val="0"/>
              </a:spcBef>
              <a:buFont typeface="Wingdings" panose="05000000000000000000" pitchFamily="2" charset="2"/>
              <a:buChar char="Ø"/>
            </a:pPr>
            <a:r>
              <a:rPr lang="zh-CN" altLang="en-US" sz="2400" b="0" dirty="0">
                <a:solidFill>
                  <a:schemeClr val="bg2"/>
                </a:solidFill>
                <a:latin typeface="楷体_GB2312" pitchFamily="49" charset="-122"/>
                <a:ea typeface="楷体_GB2312" pitchFamily="49" charset="-122"/>
              </a:rPr>
              <a:t>可应用于气象预报、（</a:t>
            </a:r>
            <a:r>
              <a:rPr lang="en-US" altLang="zh-CN" sz="2400" b="0" dirty="0">
                <a:solidFill>
                  <a:schemeClr val="bg2"/>
                </a:solidFill>
                <a:latin typeface="楷体_GB2312" pitchFamily="49" charset="-122"/>
                <a:ea typeface="楷体_GB2312" pitchFamily="49" charset="-122"/>
              </a:rPr>
              <a:t>CT</a:t>
            </a:r>
            <a:r>
              <a:rPr lang="zh-CN" altLang="en-US" sz="2400" b="0" dirty="0">
                <a:solidFill>
                  <a:schemeClr val="bg2"/>
                </a:solidFill>
                <a:latin typeface="楷体_GB2312" pitchFamily="49" charset="-122"/>
                <a:ea typeface="楷体_GB2312" pitchFamily="49" charset="-122"/>
              </a:rPr>
              <a:t>）医学图象重建、流场、湍流、激波、石油地质勘探、环境保护、核爆炸模拟、计算流体力学、天体物理、</a:t>
            </a:r>
            <a:r>
              <a:rPr lang="zh-CN" altLang="en-US" sz="2400" b="0" dirty="0">
                <a:solidFill>
                  <a:schemeClr val="bg2"/>
                </a:solidFill>
                <a:ea typeface="楷体_GB2312" pitchFamily="49" charset="-122"/>
              </a:rPr>
              <a:t>分子生物学、有限元分析、</a:t>
            </a:r>
            <a:r>
              <a:rPr lang="zh-CN" altLang="en-US" sz="2400" b="0" dirty="0">
                <a:solidFill>
                  <a:schemeClr val="bg2"/>
                </a:solidFill>
                <a:latin typeface="楷体_GB2312" pitchFamily="49" charset="-122"/>
                <a:ea typeface="楷体_GB2312" pitchFamily="49" charset="-122"/>
              </a:rPr>
              <a:t>等许多领域。 </a:t>
            </a:r>
          </a:p>
          <a:p>
            <a:pPr lvl="1" eaLnBrk="1" hangingPunct="1">
              <a:spcBef>
                <a:spcPct val="0"/>
              </a:spcBef>
              <a:buFont typeface="Wingdings" panose="05000000000000000000" pitchFamily="2" charset="2"/>
              <a:buNone/>
            </a:pPr>
            <a:endParaRPr lang="zh-CN" altLang="en-US" sz="2400" b="0" dirty="0">
              <a:solidFill>
                <a:schemeClr val="bg2"/>
              </a:solidFill>
              <a:latin typeface="楷体_GB2312" pitchFamily="49" charset="-122"/>
              <a:ea typeface="楷体_GB2312"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98FB454-A215-D0F1-4833-8446671792C6}"/>
              </a:ext>
            </a:extLst>
          </p:cNvPr>
          <p:cNvSpPr>
            <a:spLocks noGrp="1" noChangeArrowheads="1"/>
          </p:cNvSpPr>
          <p:nvPr>
            <p:ph type="title"/>
          </p:nvPr>
        </p:nvSpPr>
        <p:spPr/>
        <p:txBody>
          <a:bodyPr/>
          <a:lstStyle/>
          <a:p>
            <a:pPr eaLnBrk="1" hangingPunct="1"/>
            <a:r>
              <a:rPr lang="zh-CN" altLang="en-US">
                <a:solidFill>
                  <a:schemeClr val="bg2"/>
                </a:solidFill>
              </a:rPr>
              <a:t>虚拟手术仿真</a:t>
            </a:r>
          </a:p>
        </p:txBody>
      </p:sp>
      <p:sp>
        <p:nvSpPr>
          <p:cNvPr id="36867" name="Rectangle 3">
            <a:extLst>
              <a:ext uri="{FF2B5EF4-FFF2-40B4-BE49-F238E27FC236}">
                <a16:creationId xmlns:a16="http://schemas.microsoft.com/office/drawing/2014/main" id="{B098F9B1-F951-718B-227A-11E25C50724D}"/>
              </a:ext>
            </a:extLst>
          </p:cNvPr>
          <p:cNvSpPr>
            <a:spLocks noGrp="1" noChangeArrowheads="1"/>
          </p:cNvSpPr>
          <p:nvPr>
            <p:ph type="body" idx="1"/>
          </p:nvPr>
        </p:nvSpPr>
        <p:spPr>
          <a:xfrm>
            <a:off x="250825" y="1473200"/>
            <a:ext cx="4270375" cy="1668463"/>
          </a:xfrm>
        </p:spPr>
        <p:txBody>
          <a:bodyPr/>
          <a:lstStyle/>
          <a:p>
            <a:pPr eaLnBrk="1" hangingPunct="1">
              <a:lnSpc>
                <a:spcPct val="90000"/>
              </a:lnSpc>
            </a:pPr>
            <a:r>
              <a:rPr lang="zh-CN" altLang="en-US" sz="2800">
                <a:solidFill>
                  <a:schemeClr val="bg2"/>
                </a:solidFill>
                <a:latin typeface="宋体" panose="02010600030101010101" pitchFamily="2" charset="-122"/>
              </a:rPr>
              <a:t>台湾</a:t>
            </a:r>
            <a:r>
              <a:rPr lang="en-US" altLang="zh-CN" sz="2800">
                <a:solidFill>
                  <a:schemeClr val="bg2"/>
                </a:solidFill>
                <a:latin typeface="宋体" panose="02010600030101010101" pitchFamily="2" charset="-122"/>
              </a:rPr>
              <a:t>pcexpert</a:t>
            </a:r>
            <a:r>
              <a:rPr lang="zh-CN" altLang="en-US" sz="2800">
                <a:solidFill>
                  <a:schemeClr val="bg2"/>
                </a:solidFill>
                <a:latin typeface="宋体" panose="02010600030101010101" pitchFamily="2" charset="-122"/>
              </a:rPr>
              <a:t>公司研制的</a:t>
            </a:r>
            <a:r>
              <a:rPr lang="en-US" altLang="zh-CN" sz="2800">
                <a:solidFill>
                  <a:schemeClr val="bg2"/>
                </a:solidFill>
                <a:latin typeface="宋体" panose="02010600030101010101" pitchFamily="2" charset="-122"/>
              </a:rPr>
              <a:t>LSVR</a:t>
            </a:r>
            <a:r>
              <a:rPr lang="zh-CN" altLang="en-US" sz="2800">
                <a:solidFill>
                  <a:schemeClr val="bg2"/>
                </a:solidFill>
                <a:latin typeface="宋体" panose="02010600030101010101" pitchFamily="2" charset="-122"/>
              </a:rPr>
              <a:t>系统逼真地模拟了腹腔手术，进行过程教学、手术成果检验等</a:t>
            </a:r>
            <a:r>
              <a:rPr lang="zh-CN" altLang="en-US" sz="2800" b="1">
                <a:solidFill>
                  <a:schemeClr val="bg2"/>
                </a:solidFill>
                <a:latin typeface="楷体_GB2312" pitchFamily="49" charset="-122"/>
                <a:ea typeface="楷体_GB2312" pitchFamily="49" charset="-122"/>
              </a:rPr>
              <a:t> </a:t>
            </a:r>
          </a:p>
        </p:txBody>
      </p:sp>
      <p:grpSp>
        <p:nvGrpSpPr>
          <p:cNvPr id="36868" name="Group 4">
            <a:extLst>
              <a:ext uri="{FF2B5EF4-FFF2-40B4-BE49-F238E27FC236}">
                <a16:creationId xmlns:a16="http://schemas.microsoft.com/office/drawing/2014/main" id="{A950266E-E437-A942-6B31-10D451EA7299}"/>
              </a:ext>
            </a:extLst>
          </p:cNvPr>
          <p:cNvGrpSpPr>
            <a:grpSpLocks/>
          </p:cNvGrpSpPr>
          <p:nvPr/>
        </p:nvGrpSpPr>
        <p:grpSpPr bwMode="auto">
          <a:xfrm>
            <a:off x="0" y="3357563"/>
            <a:ext cx="4614863" cy="3284537"/>
            <a:chOff x="1594" y="7730"/>
            <a:chExt cx="4980" cy="3585"/>
          </a:xfrm>
        </p:grpSpPr>
        <p:pic>
          <p:nvPicPr>
            <p:cNvPr id="36873" name="Picture 5" descr="图1">
              <a:extLst>
                <a:ext uri="{FF2B5EF4-FFF2-40B4-BE49-F238E27FC236}">
                  <a16:creationId xmlns:a16="http://schemas.microsoft.com/office/drawing/2014/main" id="{09B652E9-FAF7-15D1-55F8-A693B357B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 y="7730"/>
              <a:ext cx="3486" cy="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6">
              <a:extLst>
                <a:ext uri="{FF2B5EF4-FFF2-40B4-BE49-F238E27FC236}">
                  <a16:creationId xmlns:a16="http://schemas.microsoft.com/office/drawing/2014/main" id="{355AB066-29CD-3D04-32EE-1EA53BE0FC4C}"/>
                </a:ext>
              </a:extLst>
            </p:cNvPr>
            <p:cNvSpPr txBox="1">
              <a:spLocks noChangeArrowheads="1"/>
            </p:cNvSpPr>
            <p:nvPr/>
          </p:nvSpPr>
          <p:spPr bwMode="auto">
            <a:xfrm>
              <a:off x="1594" y="10415"/>
              <a:ext cx="49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0"/>
                </a:spcBef>
                <a:buClrTx/>
                <a:buSzTx/>
                <a:buFontTx/>
                <a:buNone/>
              </a:pPr>
              <a:r>
                <a:rPr lang="zh-CN" altLang="en-US" sz="1800" b="0">
                  <a:solidFill>
                    <a:schemeClr val="bg2"/>
                  </a:solidFill>
                </a:rPr>
                <a:t>腹腔虚拟手术系统</a:t>
              </a:r>
            </a:p>
          </p:txBody>
        </p:sp>
      </p:grpSp>
      <p:sp>
        <p:nvSpPr>
          <p:cNvPr id="36869" name="Rectangle 10">
            <a:extLst>
              <a:ext uri="{FF2B5EF4-FFF2-40B4-BE49-F238E27FC236}">
                <a16:creationId xmlns:a16="http://schemas.microsoft.com/office/drawing/2014/main" id="{A83790BA-BDB5-86F1-D993-71F9EBDADB34}"/>
              </a:ext>
            </a:extLst>
          </p:cNvPr>
          <p:cNvSpPr>
            <a:spLocks noChangeArrowheads="1"/>
          </p:cNvSpPr>
          <p:nvPr/>
        </p:nvSpPr>
        <p:spPr bwMode="auto">
          <a:xfrm>
            <a:off x="4716463" y="1341438"/>
            <a:ext cx="4103687"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0">
                <a:solidFill>
                  <a:schemeClr val="bg2"/>
                </a:solidFill>
              </a:rPr>
              <a:t>由解放军总医院承担与国防科技大学计算机学院协作，历时两年研究开发的虚拟鼻内窥镜手术仿真系统 </a:t>
            </a:r>
          </a:p>
        </p:txBody>
      </p:sp>
      <p:grpSp>
        <p:nvGrpSpPr>
          <p:cNvPr id="36870" name="Group 11">
            <a:extLst>
              <a:ext uri="{FF2B5EF4-FFF2-40B4-BE49-F238E27FC236}">
                <a16:creationId xmlns:a16="http://schemas.microsoft.com/office/drawing/2014/main" id="{61157DDA-77F4-2D06-236B-5E3E993130ED}"/>
              </a:ext>
            </a:extLst>
          </p:cNvPr>
          <p:cNvGrpSpPr>
            <a:grpSpLocks/>
          </p:cNvGrpSpPr>
          <p:nvPr/>
        </p:nvGrpSpPr>
        <p:grpSpPr bwMode="auto">
          <a:xfrm>
            <a:off x="5041900" y="3573463"/>
            <a:ext cx="3922713" cy="3284537"/>
            <a:chOff x="6076" y="7730"/>
            <a:chExt cx="4233" cy="3585"/>
          </a:xfrm>
        </p:grpSpPr>
        <p:pic>
          <p:nvPicPr>
            <p:cNvPr id="36871" name="Picture 12" descr="图2">
              <a:extLst>
                <a:ext uri="{FF2B5EF4-FFF2-40B4-BE49-F238E27FC236}">
                  <a16:creationId xmlns:a16="http://schemas.microsoft.com/office/drawing/2014/main" id="{2BBB56A1-F58E-13BD-DB89-FF428899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 y="7730"/>
              <a:ext cx="3441" cy="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13">
              <a:extLst>
                <a:ext uri="{FF2B5EF4-FFF2-40B4-BE49-F238E27FC236}">
                  <a16:creationId xmlns:a16="http://schemas.microsoft.com/office/drawing/2014/main" id="{15138C38-332A-02D4-707A-916ABD3F0FD6}"/>
                </a:ext>
              </a:extLst>
            </p:cNvPr>
            <p:cNvSpPr txBox="1">
              <a:spLocks noChangeArrowheads="1"/>
            </p:cNvSpPr>
            <p:nvPr/>
          </p:nvSpPr>
          <p:spPr bwMode="auto">
            <a:xfrm>
              <a:off x="6076" y="10415"/>
              <a:ext cx="4233"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fontAlgn="ctr" hangingPunct="1">
                <a:spcBef>
                  <a:spcPct val="0"/>
                </a:spcBef>
                <a:buClrTx/>
                <a:buSzTx/>
                <a:buFontTx/>
                <a:buNone/>
              </a:pPr>
              <a:r>
                <a:rPr lang="zh-CN" altLang="en-US" sz="1800" b="0">
                  <a:solidFill>
                    <a:schemeClr val="bg2"/>
                  </a:solidFill>
                </a:rPr>
                <a:t>图</a:t>
              </a:r>
              <a:r>
                <a:rPr lang="en-US" altLang="zh-CN" sz="1800" b="0">
                  <a:solidFill>
                    <a:schemeClr val="bg2"/>
                  </a:solidFill>
                </a:rPr>
                <a:t>1-2</a:t>
              </a:r>
              <a:r>
                <a:rPr lang="zh-CN" altLang="en-US" sz="1800" b="0">
                  <a:solidFill>
                    <a:schemeClr val="bg2"/>
                  </a:solidFill>
                </a:rPr>
                <a:t>鼻内窥镜虚拟手术系统</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D337EF1B-CDD3-1E73-0548-2D4A4544214A}"/>
              </a:ext>
            </a:extLst>
          </p:cNvPr>
          <p:cNvSpPr>
            <a:spLocks noGrp="1" noChangeArrowheads="1"/>
          </p:cNvSpPr>
          <p:nvPr>
            <p:ph type="body" idx="1"/>
          </p:nvPr>
        </p:nvSpPr>
        <p:spPr>
          <a:xfrm>
            <a:off x="1908175" y="962025"/>
            <a:ext cx="8748713" cy="4933950"/>
          </a:xfrm>
        </p:spPr>
        <p:txBody>
          <a:bodyPr/>
          <a:lstStyle/>
          <a:p>
            <a:pPr algn="just" eaLnBrk="1" hangingPunct="1">
              <a:lnSpc>
                <a:spcPct val="140000"/>
              </a:lnSpc>
              <a:buFont typeface="Wingdings" panose="05000000000000000000" pitchFamily="2" charset="2"/>
              <a:buNone/>
            </a:pPr>
            <a:r>
              <a:rPr lang="zh-CN" altLang="en-US">
                <a:solidFill>
                  <a:schemeClr val="bg2"/>
                </a:solidFill>
              </a:rPr>
              <a:t>				</a:t>
            </a:r>
            <a:r>
              <a:rPr lang="zh-CN" altLang="en-US" sz="4000" b="1">
                <a:solidFill>
                  <a:schemeClr val="bg2"/>
                </a:solidFill>
              </a:rPr>
              <a:t>多媒体应用</a:t>
            </a:r>
          </a:p>
          <a:p>
            <a:pPr eaLnBrk="1" hangingPunct="1">
              <a:lnSpc>
                <a:spcPct val="90000"/>
              </a:lnSpc>
            </a:pPr>
            <a:r>
              <a:rPr lang="en-US" altLang="zh-CN" sz="2800">
                <a:solidFill>
                  <a:schemeClr val="bg2"/>
                </a:solidFill>
                <a:latin typeface="宋体" panose="02010600030101010101" pitchFamily="2" charset="-122"/>
              </a:rPr>
              <a:t>CAI</a:t>
            </a:r>
            <a:r>
              <a:rPr lang="zh-CN" altLang="en-US" sz="2800">
                <a:solidFill>
                  <a:schemeClr val="bg2"/>
                </a:solidFill>
                <a:latin typeface="宋体" panose="02010600030101010101" pitchFamily="2" charset="-122"/>
              </a:rPr>
              <a:t>教学</a:t>
            </a:r>
          </a:p>
          <a:p>
            <a:pPr eaLnBrk="1" hangingPunct="1">
              <a:lnSpc>
                <a:spcPct val="90000"/>
              </a:lnSpc>
            </a:pPr>
            <a:r>
              <a:rPr lang="zh-CN" altLang="en-US" sz="2800">
                <a:solidFill>
                  <a:schemeClr val="bg2"/>
                </a:solidFill>
                <a:latin typeface="宋体" panose="02010600030101010101" pitchFamily="2" charset="-122"/>
              </a:rPr>
              <a:t>娱乐</a:t>
            </a:r>
          </a:p>
          <a:p>
            <a:pPr lvl="1" eaLnBrk="1" hangingPunct="1">
              <a:lnSpc>
                <a:spcPct val="90000"/>
              </a:lnSpc>
            </a:pPr>
            <a:r>
              <a:rPr lang="zh-CN" altLang="en-US" sz="2400">
                <a:solidFill>
                  <a:schemeClr val="bg2"/>
                </a:solidFill>
              </a:rPr>
              <a:t>身临其境地看电视</a:t>
            </a:r>
          </a:p>
          <a:p>
            <a:pPr eaLnBrk="1" hangingPunct="1">
              <a:lnSpc>
                <a:spcPct val="90000"/>
              </a:lnSpc>
            </a:pPr>
            <a:r>
              <a:rPr lang="zh-CN" altLang="en-US" sz="2800">
                <a:solidFill>
                  <a:schemeClr val="bg2"/>
                </a:solidFill>
              </a:rPr>
              <a:t>视景仿真</a:t>
            </a:r>
          </a:p>
          <a:p>
            <a:pPr eaLnBrk="1" hangingPunct="1">
              <a:lnSpc>
                <a:spcPct val="90000"/>
              </a:lnSpc>
            </a:pPr>
            <a:r>
              <a:rPr lang="zh-CN" altLang="en-US" sz="2800">
                <a:solidFill>
                  <a:schemeClr val="bg2"/>
                </a:solidFill>
              </a:rPr>
              <a:t>虚拟数字博物馆</a:t>
            </a:r>
          </a:p>
        </p:txBody>
      </p:sp>
      <p:pic>
        <p:nvPicPr>
          <p:cNvPr id="37891" name="Picture 4" descr="shinei1">
            <a:extLst>
              <a:ext uri="{FF2B5EF4-FFF2-40B4-BE49-F238E27FC236}">
                <a16:creationId xmlns:a16="http://schemas.microsoft.com/office/drawing/2014/main" id="{8A159DDD-289A-06F6-AAA6-4BC47695186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38" y="1989138"/>
            <a:ext cx="24320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5" descr="装备1">
            <a:extLst>
              <a:ext uri="{FF2B5EF4-FFF2-40B4-BE49-F238E27FC236}">
                <a16:creationId xmlns:a16="http://schemas.microsoft.com/office/drawing/2014/main" id="{B5A5FFC6-BA8F-4E6D-A131-78806DFE2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4076700"/>
            <a:ext cx="2403475"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0B4FEB7-9659-B87F-6765-ABFC9202A384}"/>
              </a:ext>
            </a:extLst>
          </p:cNvPr>
          <p:cNvSpPr>
            <a:spLocks noGrp="1" noChangeArrowheads="1"/>
          </p:cNvSpPr>
          <p:nvPr>
            <p:ph type="ctrTitle" idx="4294967295"/>
          </p:nvPr>
        </p:nvSpPr>
        <p:spPr>
          <a:xfrm>
            <a:off x="2627784" y="4287325"/>
            <a:ext cx="4608512" cy="1143000"/>
          </a:xfrm>
          <a:prstGeom prst="rect">
            <a:avLst/>
          </a:prstGeom>
        </p:spPr>
        <p:txBody>
          <a:bodyPr/>
          <a:lstStyle/>
          <a:p>
            <a:pPr eaLnBrk="1" hangingPunct="1"/>
            <a:r>
              <a:rPr lang="zh-CN" altLang="en-US" sz="6000" dirty="0">
                <a:solidFill>
                  <a:schemeClr val="bg2"/>
                </a:solidFill>
              </a:rPr>
              <a:t>绪论结束！</a:t>
            </a:r>
          </a:p>
        </p:txBody>
      </p:sp>
      <p:pic>
        <p:nvPicPr>
          <p:cNvPr id="38915" name="Picture 4" descr="PE01832_">
            <a:extLst>
              <a:ext uri="{FF2B5EF4-FFF2-40B4-BE49-F238E27FC236}">
                <a16:creationId xmlns:a16="http://schemas.microsoft.com/office/drawing/2014/main" id="{26AB265B-D5AA-8C33-2B6B-7BA934777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447800"/>
            <a:ext cx="2744788"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040">
            <a:extLst>
              <a:ext uri="{FF2B5EF4-FFF2-40B4-BE49-F238E27FC236}">
                <a16:creationId xmlns:a16="http://schemas.microsoft.com/office/drawing/2014/main" id="{7FD23FCC-7602-976F-D85A-AFCE03114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161"/>
          <a:stretch>
            <a:fillRect/>
          </a:stretch>
        </p:blipFill>
        <p:spPr bwMode="auto">
          <a:xfrm>
            <a:off x="395536" y="2564904"/>
            <a:ext cx="849153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C0D3028D-B8B7-9A85-63B2-AE45FE9493A2}"/>
              </a:ext>
            </a:extLst>
          </p:cNvPr>
          <p:cNvSpPr>
            <a:spLocks noGrp="1" noChangeArrowheads="1"/>
          </p:cNvSpPr>
          <p:nvPr>
            <p:ph type="body" idx="1"/>
          </p:nvPr>
        </p:nvSpPr>
        <p:spPr>
          <a:xfrm>
            <a:off x="661318" y="1257573"/>
            <a:ext cx="7772400" cy="4114800"/>
          </a:xfrm>
        </p:spPr>
        <p:txBody>
          <a:bodyPr/>
          <a:lstStyle/>
          <a:p>
            <a:pPr eaLnBrk="1" hangingPunct="1"/>
            <a:r>
              <a:rPr lang="zh-CN" altLang="en-US" b="1">
                <a:solidFill>
                  <a:schemeClr val="bg2"/>
                </a:solidFill>
              </a:rPr>
              <a:t>建筑和环境设计</a:t>
            </a:r>
            <a:r>
              <a:rPr lang="zh-CN" altLang="en-US">
                <a:solidFill>
                  <a:schemeClr val="bg2"/>
                </a:solidFill>
              </a:rPr>
              <a:t> </a:t>
            </a:r>
          </a:p>
        </p:txBody>
      </p:sp>
      <p:pic>
        <p:nvPicPr>
          <p:cNvPr id="8196" name="Picture 4" descr="20042505149237">
            <a:extLst>
              <a:ext uri="{FF2B5EF4-FFF2-40B4-BE49-F238E27FC236}">
                <a16:creationId xmlns:a16="http://schemas.microsoft.com/office/drawing/2014/main" id="{DEED51A4-9705-4D6C-8F01-43FF552A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060848"/>
            <a:ext cx="44196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98E0E608-D5D1-660E-E2CF-93A77BBF6991}"/>
              </a:ext>
            </a:extLst>
          </p:cNvPr>
          <p:cNvSpPr txBox="1">
            <a:spLocks noChangeArrowheads="1"/>
          </p:cNvSpPr>
          <p:nvPr/>
        </p:nvSpPr>
        <p:spPr bwMode="auto">
          <a:xfrm>
            <a:off x="2051720" y="1844824"/>
            <a:ext cx="716438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Char char="Ø"/>
            </a:pPr>
            <a:r>
              <a:rPr lang="zh-CN" altLang="en-US" dirty="0">
                <a:solidFill>
                  <a:schemeClr val="bg2"/>
                </a:solidFill>
              </a:rPr>
              <a:t>计算机动画</a:t>
            </a:r>
            <a:r>
              <a:rPr lang="en-US" altLang="zh-CN" dirty="0">
                <a:solidFill>
                  <a:schemeClr val="bg2"/>
                </a:solidFill>
              </a:rPr>
              <a:t>——</a:t>
            </a:r>
            <a:r>
              <a:rPr lang="zh-CN" altLang="en-US" dirty="0">
                <a:solidFill>
                  <a:schemeClr val="bg2"/>
                </a:solidFill>
              </a:rPr>
              <a:t>商业领域</a:t>
            </a:r>
          </a:p>
          <a:p>
            <a:pPr lvl="1" eaLnBrk="1" hangingPunct="1">
              <a:spcBef>
                <a:spcPct val="0"/>
              </a:spcBef>
              <a:buFont typeface="Wingdings" panose="05000000000000000000" pitchFamily="2" charset="2"/>
              <a:buChar char="Ø"/>
            </a:pPr>
            <a:r>
              <a:rPr lang="zh-CN" altLang="en-US" dirty="0">
                <a:solidFill>
                  <a:schemeClr val="bg2"/>
                </a:solidFill>
              </a:rPr>
              <a:t>广告设计</a:t>
            </a:r>
          </a:p>
          <a:p>
            <a:pPr lvl="1" eaLnBrk="1" hangingPunct="1">
              <a:spcBef>
                <a:spcPct val="0"/>
              </a:spcBef>
              <a:buFont typeface="Wingdings" panose="05000000000000000000" pitchFamily="2" charset="2"/>
              <a:buChar char="Ø"/>
            </a:pPr>
            <a:r>
              <a:rPr lang="zh-CN" altLang="en-US" dirty="0">
                <a:solidFill>
                  <a:schemeClr val="bg2"/>
                </a:solidFill>
              </a:rPr>
              <a:t>视频游戏（仿真</a:t>
            </a:r>
            <a:r>
              <a:rPr lang="en-US" altLang="zh-CN" dirty="0">
                <a:solidFill>
                  <a:schemeClr val="bg2"/>
                </a:solidFill>
              </a:rPr>
              <a:t>——</a:t>
            </a:r>
            <a:r>
              <a:rPr lang="zh-CN" altLang="en-US" dirty="0">
                <a:solidFill>
                  <a:schemeClr val="bg2"/>
                </a:solidFill>
              </a:rPr>
              <a:t>精确的视频游戏）</a:t>
            </a:r>
          </a:p>
          <a:p>
            <a:pPr lvl="1" eaLnBrk="1" hangingPunct="1">
              <a:spcBef>
                <a:spcPct val="0"/>
              </a:spcBef>
              <a:buFont typeface="Wingdings" panose="05000000000000000000" pitchFamily="2" charset="2"/>
              <a:buChar char="Ø"/>
            </a:pPr>
            <a:r>
              <a:rPr lang="zh-CN" altLang="en-US" dirty="0">
                <a:solidFill>
                  <a:schemeClr val="bg2"/>
                </a:solidFill>
              </a:rPr>
              <a:t>卡通动画片</a:t>
            </a:r>
          </a:p>
          <a:p>
            <a:pPr lvl="1" eaLnBrk="1" hangingPunct="1">
              <a:spcBef>
                <a:spcPct val="0"/>
              </a:spcBef>
              <a:buFont typeface="Wingdings" panose="05000000000000000000" pitchFamily="2" charset="2"/>
              <a:buChar char="Ø"/>
            </a:pPr>
            <a:r>
              <a:rPr lang="zh-CN" altLang="en-US" dirty="0">
                <a:solidFill>
                  <a:schemeClr val="bg2"/>
                </a:solidFill>
              </a:rPr>
              <a:t>影视特技</a:t>
            </a:r>
          </a:p>
          <a:p>
            <a:pPr lvl="1" eaLnBrk="1" hangingPunct="1">
              <a:spcBef>
                <a:spcPct val="0"/>
              </a:spcBef>
              <a:buFont typeface="Wingdings" panose="05000000000000000000" pitchFamily="2" charset="2"/>
              <a:buChar char="Ø"/>
            </a:pPr>
            <a:endParaRPr lang="zh-CN" altLang="en-US" b="0" dirty="0">
              <a:solidFill>
                <a:schemeClr val="bg2"/>
              </a:solidFill>
            </a:endParaRPr>
          </a:p>
        </p:txBody>
      </p:sp>
      <p:sp>
        <p:nvSpPr>
          <p:cNvPr id="9219" name="Text Box 5">
            <a:extLst>
              <a:ext uri="{FF2B5EF4-FFF2-40B4-BE49-F238E27FC236}">
                <a16:creationId xmlns:a16="http://schemas.microsoft.com/office/drawing/2014/main" id="{6AA90197-09A1-645D-8CE4-0FC342FE6E00}"/>
              </a:ext>
            </a:extLst>
          </p:cNvPr>
          <p:cNvSpPr txBox="1">
            <a:spLocks noChangeArrowheads="1"/>
          </p:cNvSpPr>
          <p:nvPr/>
        </p:nvSpPr>
        <p:spPr bwMode="auto">
          <a:xfrm>
            <a:off x="395536" y="1628800"/>
            <a:ext cx="1169551"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vert="eaVert">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3600">
                <a:solidFill>
                  <a:schemeClr val="bg2"/>
                </a:solidFill>
              </a:rPr>
              <a:t>应            用</a:t>
            </a:r>
            <a:endParaRPr lang="zh-CN" altLang="en-US" sz="3600" b="0">
              <a:solidFill>
                <a:schemeClr val="bg2"/>
              </a:solidFill>
            </a:endParaRPr>
          </a:p>
          <a:p>
            <a:pPr eaLnBrk="1" hangingPunct="1">
              <a:spcBef>
                <a:spcPct val="0"/>
              </a:spcBef>
              <a:buClrTx/>
              <a:buSzTx/>
              <a:buFontTx/>
              <a:buNone/>
            </a:pPr>
            <a:endParaRPr lang="zh-CN" altLang="en-US" sz="2800" b="0">
              <a:solidFill>
                <a:schemeClr val="bg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4B1327A0-A179-C203-14DF-1084F6EA09C9}"/>
              </a:ext>
            </a:extLst>
          </p:cNvPr>
          <p:cNvSpPr>
            <a:spLocks noGrp="1" noChangeArrowheads="1"/>
          </p:cNvSpPr>
          <p:nvPr>
            <p:ph type="body" idx="1"/>
          </p:nvPr>
        </p:nvSpPr>
        <p:spPr>
          <a:xfrm>
            <a:off x="323528" y="1556792"/>
            <a:ext cx="8678862" cy="4608512"/>
          </a:xfrm>
        </p:spPr>
        <p:txBody>
          <a:bodyPr/>
          <a:lstStyle/>
          <a:p>
            <a:pPr eaLnBrk="1" hangingPunct="1">
              <a:spcBef>
                <a:spcPct val="0"/>
              </a:spcBef>
              <a:buFont typeface="Wingdings" panose="05000000000000000000" pitchFamily="2" charset="2"/>
              <a:buChar char="Ø"/>
            </a:pPr>
            <a:r>
              <a:rPr lang="zh-CN" altLang="en-US" sz="2800" b="1">
                <a:solidFill>
                  <a:schemeClr val="bg2"/>
                </a:solidFill>
              </a:rPr>
              <a:t>视频游戏</a:t>
            </a:r>
          </a:p>
          <a:p>
            <a:pPr lvl="1" eaLnBrk="1" hangingPunct="1"/>
            <a:r>
              <a:rPr lang="zh-CN" altLang="en-US" sz="2400" b="1">
                <a:solidFill>
                  <a:schemeClr val="bg2"/>
                </a:solidFill>
              </a:rPr>
              <a:t>使用复杂的三维模型和绘制算法</a:t>
            </a:r>
            <a:endParaRPr lang="en-US" altLang="zh-CN" sz="2400" b="1">
              <a:solidFill>
                <a:schemeClr val="bg2"/>
              </a:solidFill>
            </a:endParaRPr>
          </a:p>
          <a:p>
            <a:pPr lvl="1" eaLnBrk="1" hangingPunct="1"/>
            <a:r>
              <a:rPr lang="zh-CN" altLang="en-US" sz="2400" b="1">
                <a:solidFill>
                  <a:schemeClr val="bg2"/>
                </a:solidFill>
              </a:rPr>
              <a:t>由世界著名的游戏公司暴雪出品的</a:t>
            </a:r>
            <a:r>
              <a:rPr lang="en-US" altLang="zh-CN" sz="2400" b="1">
                <a:solidFill>
                  <a:schemeClr val="bg2"/>
                </a:solidFill>
              </a:rPr>
              <a:t>3D</a:t>
            </a:r>
            <a:r>
              <a:rPr lang="zh-CN" altLang="en-US" sz="2400" b="1">
                <a:solidFill>
                  <a:schemeClr val="bg2"/>
                </a:solidFill>
              </a:rPr>
              <a:t>网络游戏</a:t>
            </a:r>
            <a:r>
              <a:rPr lang="en-US" altLang="zh-CN" sz="2400" b="1">
                <a:solidFill>
                  <a:schemeClr val="bg2"/>
                </a:solidFill>
              </a:rPr>
              <a:t>《</a:t>
            </a:r>
            <a:r>
              <a:rPr lang="zh-CN" altLang="en-US" sz="2400" b="1">
                <a:solidFill>
                  <a:schemeClr val="bg2"/>
                </a:solidFill>
              </a:rPr>
              <a:t>魔兽世界</a:t>
            </a:r>
            <a:r>
              <a:rPr lang="en-US" altLang="zh-CN" sz="2400" b="1">
                <a:solidFill>
                  <a:schemeClr val="bg2"/>
                </a:solidFill>
              </a:rPr>
              <a:t>》</a:t>
            </a:r>
            <a:r>
              <a:rPr lang="zh-CN" altLang="en-US" sz="2400" b="1">
                <a:solidFill>
                  <a:schemeClr val="bg2"/>
                </a:solidFill>
              </a:rPr>
              <a:t>自其先后在北美、欧洲和韩国上市以来，打破了多项纪录，更被中国游戏玩家公认为“</a:t>
            </a:r>
            <a:r>
              <a:rPr lang="en-US" altLang="zh-CN" sz="2400" b="1">
                <a:solidFill>
                  <a:schemeClr val="bg2"/>
                </a:solidFill>
              </a:rPr>
              <a:t>2005</a:t>
            </a:r>
            <a:r>
              <a:rPr lang="zh-CN" altLang="en-US" sz="2400" b="1">
                <a:solidFill>
                  <a:schemeClr val="bg2"/>
                </a:solidFill>
              </a:rPr>
              <a:t>年最受期待的游戏”。</a:t>
            </a:r>
          </a:p>
          <a:p>
            <a:pPr lvl="1" eaLnBrk="1" hangingPunct="1"/>
            <a:r>
              <a:rPr lang="zh-CN" altLang="en-US" sz="2400" b="1">
                <a:solidFill>
                  <a:schemeClr val="bg2"/>
                </a:solidFill>
              </a:rPr>
              <a:t>据悉，在</a:t>
            </a:r>
            <a:r>
              <a:rPr lang="en-US" altLang="zh-CN" sz="2400" b="1">
                <a:solidFill>
                  <a:schemeClr val="bg2"/>
                </a:solidFill>
              </a:rPr>
              <a:t>《</a:t>
            </a:r>
            <a:r>
              <a:rPr lang="zh-CN" altLang="en-US" sz="2400" b="1">
                <a:solidFill>
                  <a:schemeClr val="bg2"/>
                </a:solidFill>
              </a:rPr>
              <a:t>魔兽世界</a:t>
            </a:r>
            <a:r>
              <a:rPr lang="en-US" altLang="zh-CN" sz="2400" b="1">
                <a:solidFill>
                  <a:schemeClr val="bg2"/>
                </a:solidFill>
              </a:rPr>
              <a:t>》</a:t>
            </a:r>
            <a:r>
              <a:rPr lang="zh-CN" altLang="en-US" sz="2400" b="1">
                <a:solidFill>
                  <a:schemeClr val="bg2"/>
                </a:solidFill>
              </a:rPr>
              <a:t>限量公开测试报名首日的第一个小时内，就有</a:t>
            </a:r>
            <a:r>
              <a:rPr lang="en-US" altLang="zh-CN" sz="2400" b="1">
                <a:solidFill>
                  <a:schemeClr val="bg2"/>
                </a:solidFill>
              </a:rPr>
              <a:t>10</a:t>
            </a:r>
            <a:r>
              <a:rPr lang="zh-CN" altLang="en-US" sz="2400" b="1">
                <a:solidFill>
                  <a:schemeClr val="bg2"/>
                </a:solidFill>
              </a:rPr>
              <a:t>万玩家激情参与！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a:extLst>
              <a:ext uri="{FF2B5EF4-FFF2-40B4-BE49-F238E27FC236}">
                <a16:creationId xmlns:a16="http://schemas.microsoft.com/office/drawing/2014/main" id="{5FE407CB-71EF-6B8B-38B8-E89408F98B6F}"/>
              </a:ext>
            </a:extLst>
          </p:cNvPr>
          <p:cNvSpPr>
            <a:spLocks noGrp="1" noChangeArrowheads="1"/>
          </p:cNvSpPr>
          <p:nvPr>
            <p:ph type="title" sz="quarter"/>
          </p:nvPr>
        </p:nvSpPr>
        <p:spPr>
          <a:xfrm>
            <a:off x="1719263" y="3213100"/>
            <a:ext cx="1730375" cy="695325"/>
          </a:xfrm>
          <a:noFill/>
        </p:spPr>
        <p:txBody>
          <a:bodyPr/>
          <a:lstStyle/>
          <a:p>
            <a:pPr algn="ctr" eaLnBrk="1" hangingPunct="1"/>
            <a:r>
              <a:rPr lang="zh-CN" altLang="en-US" sz="2400">
                <a:solidFill>
                  <a:schemeClr val="bg2"/>
                </a:solidFill>
              </a:rPr>
              <a:t>狮子王</a:t>
            </a:r>
          </a:p>
        </p:txBody>
      </p:sp>
      <p:pic>
        <p:nvPicPr>
          <p:cNvPr id="11267" name="Picture 16" descr="tn_002">
            <a:extLst>
              <a:ext uri="{FF2B5EF4-FFF2-40B4-BE49-F238E27FC236}">
                <a16:creationId xmlns:a16="http://schemas.microsoft.com/office/drawing/2014/main" id="{D463135D-6EFE-368C-F4DE-AF3E52DF748A}"/>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214438" y="1412875"/>
            <a:ext cx="2519362" cy="1889125"/>
          </a:xfrm>
          <a:noFill/>
        </p:spPr>
      </p:pic>
      <p:pic>
        <p:nvPicPr>
          <p:cNvPr id="11268" name="Picture 18" descr="toystory2_06_1024">
            <a:extLst>
              <a:ext uri="{FF2B5EF4-FFF2-40B4-BE49-F238E27FC236}">
                <a16:creationId xmlns:a16="http://schemas.microsoft.com/office/drawing/2014/main" id="{4855215B-E878-43ED-1FC3-D9614E39D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4281488"/>
            <a:ext cx="2641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9">
            <a:extLst>
              <a:ext uri="{FF2B5EF4-FFF2-40B4-BE49-F238E27FC236}">
                <a16:creationId xmlns:a16="http://schemas.microsoft.com/office/drawing/2014/main" id="{124ED234-16AE-1E2B-F1BD-2AF2D8931366}"/>
              </a:ext>
            </a:extLst>
          </p:cNvPr>
          <p:cNvSpPr>
            <a:spLocks noChangeArrowheads="1"/>
          </p:cNvSpPr>
          <p:nvPr/>
        </p:nvSpPr>
        <p:spPr bwMode="auto">
          <a:xfrm>
            <a:off x="6084888" y="6118225"/>
            <a:ext cx="26908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0" dirty="0">
                <a:solidFill>
                  <a:schemeClr val="bg2"/>
                </a:solidFill>
                <a:latin typeface="+mn-ea"/>
                <a:ea typeface="+mn-ea"/>
              </a:rPr>
              <a:t>《</a:t>
            </a:r>
            <a:r>
              <a:rPr lang="zh-CN" altLang="en-US" sz="2400" b="0" dirty="0">
                <a:solidFill>
                  <a:schemeClr val="bg2"/>
                </a:solidFill>
                <a:latin typeface="+mn-ea"/>
                <a:ea typeface="+mn-ea"/>
              </a:rPr>
              <a:t>玩具总动员</a:t>
            </a:r>
            <a:r>
              <a:rPr lang="en-US" altLang="zh-CN" sz="2400" b="0" dirty="0">
                <a:solidFill>
                  <a:schemeClr val="bg2"/>
                </a:solidFill>
                <a:latin typeface="+mn-ea"/>
                <a:ea typeface="+mn-ea"/>
              </a:rPr>
              <a:t>》</a:t>
            </a:r>
          </a:p>
        </p:txBody>
      </p:sp>
      <p:pic>
        <p:nvPicPr>
          <p:cNvPr id="11270" name="Picture 20" descr="beautydvd-001">
            <a:extLst>
              <a:ext uri="{FF2B5EF4-FFF2-40B4-BE49-F238E27FC236}">
                <a16:creationId xmlns:a16="http://schemas.microsoft.com/office/drawing/2014/main" id="{5CF8A940-A0F1-2172-E9ED-3DC35DC96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263" y="3860800"/>
            <a:ext cx="15065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21">
            <a:extLst>
              <a:ext uri="{FF2B5EF4-FFF2-40B4-BE49-F238E27FC236}">
                <a16:creationId xmlns:a16="http://schemas.microsoft.com/office/drawing/2014/main" id="{706FCC0B-A7B5-EF27-7455-55BE5DDD4E37}"/>
              </a:ext>
            </a:extLst>
          </p:cNvPr>
          <p:cNvSpPr>
            <a:spLocks noChangeArrowheads="1"/>
          </p:cNvSpPr>
          <p:nvPr/>
        </p:nvSpPr>
        <p:spPr bwMode="auto">
          <a:xfrm>
            <a:off x="1428750" y="5632450"/>
            <a:ext cx="19446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0">
                <a:solidFill>
                  <a:schemeClr val="bg2"/>
                </a:solidFill>
              </a:rPr>
              <a:t>美女与野兽</a:t>
            </a:r>
          </a:p>
        </p:txBody>
      </p:sp>
      <p:pic>
        <p:nvPicPr>
          <p:cNvPr id="11272" name="Picture 22" descr="sl2w03">
            <a:extLst>
              <a:ext uri="{FF2B5EF4-FFF2-40B4-BE49-F238E27FC236}">
                <a16:creationId xmlns:a16="http://schemas.microsoft.com/office/drawing/2014/main" id="{1D118D4C-EEC0-78C3-3C99-36532A41B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1357313"/>
            <a:ext cx="2533650"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23">
            <a:extLst>
              <a:ext uri="{FF2B5EF4-FFF2-40B4-BE49-F238E27FC236}">
                <a16:creationId xmlns:a16="http://schemas.microsoft.com/office/drawing/2014/main" id="{87BB9DB9-61B2-550B-CF35-0B57EA5D7C5A}"/>
              </a:ext>
            </a:extLst>
          </p:cNvPr>
          <p:cNvSpPr>
            <a:spLocks noChangeArrowheads="1"/>
          </p:cNvSpPr>
          <p:nvPr/>
        </p:nvSpPr>
        <p:spPr bwMode="auto">
          <a:xfrm>
            <a:off x="6429375" y="2857500"/>
            <a:ext cx="194468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0">
                <a:solidFill>
                  <a:schemeClr val="bg2"/>
                </a:solidFill>
              </a:rPr>
              <a:t>精灵鼠小弟</a:t>
            </a:r>
          </a:p>
        </p:txBody>
      </p:sp>
      <p:sp>
        <p:nvSpPr>
          <p:cNvPr id="11274" name="Rectangle 27">
            <a:extLst>
              <a:ext uri="{FF2B5EF4-FFF2-40B4-BE49-F238E27FC236}">
                <a16:creationId xmlns:a16="http://schemas.microsoft.com/office/drawing/2014/main" id="{3C3D45D0-28CA-FC18-45E0-B3C79BEA3D68}"/>
              </a:ext>
            </a:extLst>
          </p:cNvPr>
          <p:cNvSpPr>
            <a:spLocks noChangeArrowheads="1"/>
          </p:cNvSpPr>
          <p:nvPr/>
        </p:nvSpPr>
        <p:spPr bwMode="auto">
          <a:xfrm>
            <a:off x="2627313" y="173038"/>
            <a:ext cx="27350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marL="342900" indent="-342900">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lvl="1" eaLnBrk="1" hangingPunct="1">
              <a:spcBef>
                <a:spcPct val="0"/>
              </a:spcBef>
              <a:buFont typeface="Wingdings" panose="05000000000000000000" pitchFamily="2" charset="2"/>
              <a:buChar char="Ø"/>
            </a:pPr>
            <a:r>
              <a:rPr lang="zh-CN" altLang="en-US">
                <a:solidFill>
                  <a:schemeClr val="bg2"/>
                </a:solidFill>
              </a:rPr>
              <a:t>卡通动画片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2DCE738-AAB5-76D1-ED6E-F3F9119659D1}"/>
              </a:ext>
            </a:extLst>
          </p:cNvPr>
          <p:cNvSpPr>
            <a:spLocks noGrp="1" noChangeArrowheads="1"/>
          </p:cNvSpPr>
          <p:nvPr>
            <p:ph type="title"/>
          </p:nvPr>
        </p:nvSpPr>
        <p:spPr>
          <a:xfrm>
            <a:off x="1066800" y="838200"/>
            <a:ext cx="7086600" cy="1447800"/>
          </a:xfrm>
        </p:spPr>
        <p:txBody>
          <a:bodyPr/>
          <a:lstStyle/>
          <a:p>
            <a:pPr algn="just" eaLnBrk="1" hangingPunct="1"/>
            <a:r>
              <a:rPr lang="zh-CN" altLang="en-US" sz="3200" b="1">
                <a:solidFill>
                  <a:schemeClr val="bg2"/>
                </a:solidFill>
                <a:latin typeface="宋体" panose="02010600030101010101" pitchFamily="2" charset="-122"/>
              </a:rPr>
              <a:t>影视特效镜头的制作</a:t>
            </a:r>
          </a:p>
        </p:txBody>
      </p:sp>
      <p:sp>
        <p:nvSpPr>
          <p:cNvPr id="12291" name="Rectangle 3">
            <a:extLst>
              <a:ext uri="{FF2B5EF4-FFF2-40B4-BE49-F238E27FC236}">
                <a16:creationId xmlns:a16="http://schemas.microsoft.com/office/drawing/2014/main" id="{56F4B7C4-37C5-DB98-75E5-64DF157C14D0}"/>
              </a:ext>
            </a:extLst>
          </p:cNvPr>
          <p:cNvSpPr>
            <a:spLocks noGrp="1" noChangeArrowheads="1"/>
          </p:cNvSpPr>
          <p:nvPr>
            <p:ph type="body" idx="1"/>
          </p:nvPr>
        </p:nvSpPr>
        <p:spPr>
          <a:xfrm>
            <a:off x="827088" y="1828800"/>
            <a:ext cx="8229600" cy="1600200"/>
          </a:xfrm>
        </p:spPr>
        <p:txBody>
          <a:bodyPr/>
          <a:lstStyle/>
          <a:p>
            <a:pPr algn="just" eaLnBrk="1" hangingPunct="1">
              <a:lnSpc>
                <a:spcPct val="80000"/>
              </a:lnSpc>
              <a:buFont typeface="Wingdings" panose="05000000000000000000" pitchFamily="2" charset="2"/>
              <a:buNone/>
            </a:pPr>
            <a:r>
              <a:rPr lang="zh-CN" altLang="en-US" sz="2800" b="1">
                <a:solidFill>
                  <a:schemeClr val="bg2"/>
                </a:solidFill>
                <a:latin typeface="宋体" panose="02010600030101010101" pitchFamily="2" charset="-122"/>
              </a:rPr>
              <a:t>  现代电影几乎都用到了数字合成技术，添加背景，生成前景等。</a:t>
            </a:r>
          </a:p>
          <a:p>
            <a:pPr algn="just" eaLnBrk="1" hangingPunct="1">
              <a:lnSpc>
                <a:spcPct val="80000"/>
              </a:lnSpc>
              <a:buFont typeface="Wingdings" panose="05000000000000000000" pitchFamily="2" charset="2"/>
              <a:buNone/>
            </a:pPr>
            <a:r>
              <a:rPr lang="zh-CN" altLang="en-US" sz="2800" b="1">
                <a:solidFill>
                  <a:schemeClr val="bg2"/>
                </a:solidFill>
                <a:latin typeface="宋体" panose="02010600030101010101" pitchFamily="2" charset="-122"/>
              </a:rPr>
              <a:t>  产生以假乱真而又惊险的特技效果，如模拟大楼被炸、桥梁坍塌等。</a:t>
            </a:r>
            <a:endParaRPr lang="zh-CN" altLang="en-US" sz="2800" b="1">
              <a:solidFill>
                <a:schemeClr val="bg2"/>
              </a:solidFill>
              <a:latin typeface="宋体" panose="02010600030101010101" pitchFamily="2" charset="-122"/>
              <a:cs typeface="Times New Roman" panose="02020603050405020304" pitchFamily="18" charset="0"/>
            </a:endParaRPr>
          </a:p>
          <a:p>
            <a:pPr eaLnBrk="1" hangingPunct="1">
              <a:lnSpc>
                <a:spcPct val="80000"/>
              </a:lnSpc>
              <a:buFont typeface="Wingdings" panose="05000000000000000000" pitchFamily="2" charset="2"/>
              <a:buNone/>
            </a:pPr>
            <a:endParaRPr lang="zh-CN" altLang="en-US" sz="2800" b="1">
              <a:solidFill>
                <a:schemeClr val="bg2"/>
              </a:solidFill>
            </a:endParaRPr>
          </a:p>
        </p:txBody>
      </p:sp>
      <p:pic>
        <p:nvPicPr>
          <p:cNvPr id="12292" name="Picture 4" descr="zzg2">
            <a:extLst>
              <a:ext uri="{FF2B5EF4-FFF2-40B4-BE49-F238E27FC236}">
                <a16:creationId xmlns:a16="http://schemas.microsoft.com/office/drawing/2014/main" id="{E29F3305-7F59-A320-6BFA-6CE36B193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71475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a:extLst>
              <a:ext uri="{FF2B5EF4-FFF2-40B4-BE49-F238E27FC236}">
                <a16:creationId xmlns:a16="http://schemas.microsoft.com/office/drawing/2014/main" id="{49990217-4D48-5024-A586-93DAC4B13E59}"/>
              </a:ext>
            </a:extLst>
          </p:cNvPr>
          <p:cNvSpPr txBox="1">
            <a:spLocks noChangeArrowheads="1"/>
          </p:cNvSpPr>
          <p:nvPr/>
        </p:nvSpPr>
        <p:spPr bwMode="auto">
          <a:xfrm>
            <a:off x="5580063" y="4652963"/>
            <a:ext cx="33480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90000"/>
              <a:buFont typeface="Wingdings" panose="05000000000000000000" pitchFamily="2" charset="2"/>
              <a:buChar char="Ú"/>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a:solidFill>
                  <a:schemeClr val="bg2"/>
                </a:solidFill>
                <a:latin typeface="Arial" panose="020B0604020202020204" pitchFamily="34" charset="0"/>
              </a:rPr>
              <a:t>影片</a:t>
            </a:r>
            <a:r>
              <a:rPr lang="en-US" altLang="zh-CN" sz="2400">
                <a:solidFill>
                  <a:schemeClr val="bg2"/>
                </a:solidFill>
                <a:latin typeface="Arial" panose="020B0604020202020204" pitchFamily="34" charset="0"/>
              </a:rPr>
              <a:t>《</a:t>
            </a:r>
            <a:r>
              <a:rPr lang="zh-CN" altLang="en-US" sz="2400">
                <a:solidFill>
                  <a:schemeClr val="bg2"/>
                </a:solidFill>
                <a:latin typeface="Arial" panose="020B0604020202020204" pitchFamily="34" charset="0"/>
              </a:rPr>
              <a:t>珍珠港</a:t>
            </a:r>
            <a:r>
              <a:rPr lang="en-US" altLang="zh-CN" sz="2400">
                <a:solidFill>
                  <a:schemeClr val="bg2"/>
                </a:solidFill>
                <a:latin typeface="Arial" panose="020B0604020202020204" pitchFamily="34" charset="0"/>
              </a:rPr>
              <a:t>》</a:t>
            </a:r>
            <a:r>
              <a:rPr lang="zh-CN" altLang="en-US" sz="2400">
                <a:solidFill>
                  <a:schemeClr val="bg2"/>
                </a:solidFill>
                <a:latin typeface="Arial" panose="020B0604020202020204" pitchFamily="34" charset="0"/>
              </a:rPr>
              <a:t>剧照。由电脑制作出的灾难</a:t>
            </a:r>
          </a:p>
          <a:p>
            <a:pPr eaLnBrk="1" hangingPunct="1">
              <a:spcBef>
                <a:spcPct val="0"/>
              </a:spcBef>
              <a:buClrTx/>
              <a:buSzTx/>
              <a:buFontTx/>
              <a:buNone/>
            </a:pPr>
            <a:r>
              <a:rPr lang="zh-CN" altLang="en-US" sz="2400">
                <a:solidFill>
                  <a:schemeClr val="bg2"/>
                </a:solidFill>
                <a:latin typeface="Arial" panose="020B0604020202020204" pitchFamily="34" charset="0"/>
              </a:rPr>
              <a:t>景象。</a:t>
            </a:r>
          </a:p>
        </p:txBody>
      </p:sp>
    </p:spTree>
  </p:cSld>
  <p:clrMapOvr>
    <a:masterClrMapping/>
  </p:clrMapOvr>
</p:sld>
</file>

<file path=ppt/theme/theme1.xml><?xml version="1.0" encoding="utf-8"?>
<a:theme xmlns:a="http://schemas.openxmlformats.org/drawingml/2006/main" name="商务计划">
  <a:themeElements>
    <a:clrScheme name="商务计划 1">
      <a:dk1>
        <a:srgbClr val="000000"/>
      </a:dk1>
      <a:lt1>
        <a:srgbClr val="EAEAEA"/>
      </a:lt1>
      <a:dk2>
        <a:srgbClr val="00763B"/>
      </a:dk2>
      <a:lt2>
        <a:srgbClr val="FFFFCC"/>
      </a:lt2>
      <a:accent1>
        <a:srgbClr val="CC6600"/>
      </a:accent1>
      <a:accent2>
        <a:srgbClr val="FF9900"/>
      </a:accent2>
      <a:accent3>
        <a:srgbClr val="AABDAF"/>
      </a:accent3>
      <a:accent4>
        <a:srgbClr val="C8C8C8"/>
      </a:accent4>
      <a:accent5>
        <a:srgbClr val="E2B8AA"/>
      </a:accent5>
      <a:accent6>
        <a:srgbClr val="E78A00"/>
      </a:accent6>
      <a:hlink>
        <a:srgbClr val="CC3300"/>
      </a:hlink>
      <a:folHlink>
        <a:srgbClr val="71BB96"/>
      </a:folHlink>
    </a:clrScheme>
    <a:fontScheme name="商务计划">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sq"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ctr"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2"/>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sq"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ctr" latinLnBrk="0" hangingPunct="1">
          <a:lnSpc>
            <a:spcPct val="100000"/>
          </a:lnSpc>
          <a:spcBef>
            <a:spcPct val="0"/>
          </a:spcBef>
          <a:spcAft>
            <a:spcPct val="0"/>
          </a:spcAft>
          <a:buClrTx/>
          <a:buSzTx/>
          <a:buFontTx/>
          <a:buNone/>
          <a:tabLst/>
          <a:defRPr kumimoji="1" lang="en-US" sz="2800" b="1" i="0" u="none" strike="noStrike" cap="none" normalizeH="0" baseline="0" smtClean="0">
            <a:ln>
              <a:noFill/>
            </a:ln>
            <a:solidFill>
              <a:schemeClr val="tx2"/>
            </a:solidFill>
            <a:effectLst/>
            <a:latin typeface="Times New Roman" pitchFamily="18" charset="0"/>
            <a:ea typeface="宋体" pitchFamily="2" charset="-122"/>
          </a:defRPr>
        </a:defPPr>
      </a:lstStyle>
    </a:lnDef>
  </a:objectDefaults>
  <a:extraClrSchemeLst>
    <a:extraClrScheme>
      <a:clrScheme name="商务计划 1">
        <a:dk1>
          <a:srgbClr val="000000"/>
        </a:dk1>
        <a:lt1>
          <a:srgbClr val="EAEAEA"/>
        </a:lt1>
        <a:dk2>
          <a:srgbClr val="00763B"/>
        </a:dk2>
        <a:lt2>
          <a:srgbClr val="FFFFCC"/>
        </a:lt2>
        <a:accent1>
          <a:srgbClr val="CC6600"/>
        </a:accent1>
        <a:accent2>
          <a:srgbClr val="FF9900"/>
        </a:accent2>
        <a:accent3>
          <a:srgbClr val="AABDAF"/>
        </a:accent3>
        <a:accent4>
          <a:srgbClr val="C8C8C8"/>
        </a:accent4>
        <a:accent5>
          <a:srgbClr val="E2B8AA"/>
        </a:accent5>
        <a:accent6>
          <a:srgbClr val="E78A00"/>
        </a:accent6>
        <a:hlink>
          <a:srgbClr val="CC3300"/>
        </a:hlink>
        <a:folHlink>
          <a:srgbClr val="71BB96"/>
        </a:folHlink>
      </a:clrScheme>
      <a:clrMap bg1="dk2" tx1="lt1" bg2="dk1" tx2="lt2" accent1="accent1" accent2="accent2" accent3="accent3" accent4="accent4" accent5="accent5" accent6="accent6" hlink="hlink" folHlink="folHlink"/>
    </a:extraClrScheme>
    <a:extraClrScheme>
      <a:clrScheme name="商务计划 2">
        <a:dk1>
          <a:srgbClr val="000000"/>
        </a:dk1>
        <a:lt1>
          <a:srgbClr val="FFFFFF"/>
        </a:lt1>
        <a:dk2>
          <a:srgbClr val="006633"/>
        </a:dk2>
        <a:lt2>
          <a:srgbClr val="FFFFFF"/>
        </a:lt2>
        <a:accent1>
          <a:srgbClr val="009999"/>
        </a:accent1>
        <a:accent2>
          <a:srgbClr val="8263A2"/>
        </a:accent2>
        <a:accent3>
          <a:srgbClr val="FFFFFF"/>
        </a:accent3>
        <a:accent4>
          <a:srgbClr val="000000"/>
        </a:accent4>
        <a:accent5>
          <a:srgbClr val="AACACA"/>
        </a:accent5>
        <a:accent6>
          <a:srgbClr val="755992"/>
        </a:accent6>
        <a:hlink>
          <a:srgbClr val="0665C6"/>
        </a:hlink>
        <a:folHlink>
          <a:srgbClr val="71BB96"/>
        </a:folHlink>
      </a:clrScheme>
      <a:clrMap bg1="lt1" tx1="dk1" bg2="lt2" tx2="dk2" accent1="accent1" accent2="accent2" accent3="accent3" accent4="accent4" accent5="accent5" accent6="accent6" hlink="hlink" folHlink="folHlink"/>
    </a:extraClrScheme>
    <a:extraClrScheme>
      <a:clrScheme name="商务计划 3">
        <a:dk1>
          <a:srgbClr val="000000"/>
        </a:dk1>
        <a:lt1>
          <a:srgbClr val="FFFFFF"/>
        </a:lt1>
        <a:dk2>
          <a:srgbClr val="000000"/>
        </a:dk2>
        <a:lt2>
          <a:srgbClr val="FFFFFF"/>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商务计划 4">
        <a:dk1>
          <a:srgbClr val="271A0D"/>
        </a:dk1>
        <a:lt1>
          <a:srgbClr val="EAEAEA"/>
        </a:lt1>
        <a:dk2>
          <a:srgbClr val="996633"/>
        </a:dk2>
        <a:lt2>
          <a:srgbClr val="FFFFCC"/>
        </a:lt2>
        <a:accent1>
          <a:srgbClr val="CC6600"/>
        </a:accent1>
        <a:accent2>
          <a:srgbClr val="FF9900"/>
        </a:accent2>
        <a:accent3>
          <a:srgbClr val="CAB8AD"/>
        </a:accent3>
        <a:accent4>
          <a:srgbClr val="C8C8C8"/>
        </a:accent4>
        <a:accent5>
          <a:srgbClr val="E2B8AA"/>
        </a:accent5>
        <a:accent6>
          <a:srgbClr val="E78A00"/>
        </a:accent6>
        <a:hlink>
          <a:srgbClr val="CC3300"/>
        </a:hlink>
        <a:folHlink>
          <a:srgbClr val="CA9561"/>
        </a:folHlink>
      </a:clrScheme>
      <a:clrMap bg1="dk2" tx1="lt1" bg2="dk1" tx2="lt2" accent1="accent1" accent2="accent2" accent3="accent3" accent4="accent4" accent5="accent5" accent6="accent6" hlink="hlink" folHlink="folHlink"/>
    </a:extraClrScheme>
    <a:extraClrScheme>
      <a:clrScheme name="商务计划 5">
        <a:dk1>
          <a:srgbClr val="001428"/>
        </a:dk1>
        <a:lt1>
          <a:srgbClr val="DDDDDD"/>
        </a:lt1>
        <a:dk2>
          <a:srgbClr val="336699"/>
        </a:dk2>
        <a:lt2>
          <a:srgbClr val="CCFFCC"/>
        </a:lt2>
        <a:accent1>
          <a:srgbClr val="009999"/>
        </a:accent1>
        <a:accent2>
          <a:srgbClr val="8263A2"/>
        </a:accent2>
        <a:accent3>
          <a:srgbClr val="ADB8CA"/>
        </a:accent3>
        <a:accent4>
          <a:srgbClr val="BDBDBD"/>
        </a:accent4>
        <a:accent5>
          <a:srgbClr val="AACACA"/>
        </a:accent5>
        <a:accent6>
          <a:srgbClr val="755992"/>
        </a:accent6>
        <a:hlink>
          <a:srgbClr val="0665C6"/>
        </a:hlink>
        <a:folHlink>
          <a:srgbClr val="699BC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Office\Templates\2052\商务计划.pot</Template>
  <TotalTime>1643</TotalTime>
  <Words>1192</Words>
  <Application>Microsoft Office PowerPoint</Application>
  <PresentationFormat>全屏显示(4:3)</PresentationFormat>
  <Paragraphs>131</Paragraphs>
  <Slides>35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4" baseType="lpstr">
      <vt:lpstr>ＤＦＰPOP体</vt:lpstr>
      <vt:lpstr>黑体</vt:lpstr>
      <vt:lpstr>楷体_GB2312</vt:lpstr>
      <vt:lpstr>宋体</vt:lpstr>
      <vt:lpstr>Arial</vt:lpstr>
      <vt:lpstr>Times New Roman</vt:lpstr>
      <vt:lpstr>Wingdings</vt:lpstr>
      <vt:lpstr>商务计划</vt:lpstr>
      <vt:lpstr>位图图像</vt:lpstr>
      <vt:lpstr>计算机图形学绪论</vt:lpstr>
      <vt:lpstr>PowerPoint 演示文稿</vt:lpstr>
      <vt:lpstr>Boeing 777,  无纸设计，无纸制造</vt:lpstr>
      <vt:lpstr>PowerPoint 演示文稿</vt:lpstr>
      <vt:lpstr>PowerPoint 演示文稿</vt:lpstr>
      <vt:lpstr>PowerPoint 演示文稿</vt:lpstr>
      <vt:lpstr>PowerPoint 演示文稿</vt:lpstr>
      <vt:lpstr>狮子王</vt:lpstr>
      <vt:lpstr>影视特效镜头的制作</vt:lpstr>
      <vt:lpstr>侏罗纪公园</vt:lpstr>
      <vt:lpstr>计算机艺术——艺术领域</vt:lpstr>
      <vt:lpstr>计算机艺术——艺术领域</vt:lpstr>
      <vt:lpstr>计算机艺术——艺术领域</vt:lpstr>
      <vt:lpstr>计算机艺术——艺术领域</vt:lpstr>
      <vt:lpstr>计算机艺术——艺术领域</vt:lpstr>
      <vt:lpstr>计算机艺术——艺术领域</vt:lpstr>
      <vt:lpstr>计算机艺术</vt:lpstr>
      <vt:lpstr>计算机艺术——艺术领域</vt:lpstr>
      <vt:lpstr>计算机艺术——艺术领域</vt:lpstr>
      <vt:lpstr>计算机艺术——艺术领域</vt:lpstr>
      <vt:lpstr>非真实感绘制 NPR Non-Photorealistic Rendering </vt:lpstr>
      <vt:lpstr>钢笔画效果</vt:lpstr>
      <vt:lpstr>油画效果</vt:lpstr>
      <vt:lpstr>水彩画效果</vt:lpstr>
      <vt:lpstr>铜版画效果</vt:lpstr>
      <vt:lpstr>雕塑艺术</vt:lpstr>
      <vt:lpstr>中国画与书法艺术</vt:lpstr>
      <vt:lpstr>PowerPoint 演示文稿</vt:lpstr>
      <vt:lpstr>PowerPoint 演示文稿</vt:lpstr>
      <vt:lpstr>PowerPoint 演示文稿</vt:lpstr>
      <vt:lpstr>PowerPoint 演示文稿</vt:lpstr>
      <vt:lpstr>PowerPoint 演示文稿</vt:lpstr>
      <vt:lpstr>虚拟手术仿真</vt:lpstr>
      <vt:lpstr>PowerPoint 演示文稿</vt:lpstr>
      <vt:lpstr>绪论结束！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图形学绪论</dc:title>
  <dc:creator>苏小红</dc:creator>
  <cp:lastModifiedBy>葛 丝雨</cp:lastModifiedBy>
  <cp:revision>161</cp:revision>
  <dcterms:created xsi:type="dcterms:W3CDTF">1601-01-01T00:00:00Z</dcterms:created>
  <dcterms:modified xsi:type="dcterms:W3CDTF">2023-04-11T09:57:44Z</dcterms:modified>
</cp:coreProperties>
</file>